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67" r:id="rId1"/>
  </p:sldMasterIdLst>
  <p:notesMasterIdLst>
    <p:notesMasterId r:id="rId25"/>
  </p:notesMasterIdLst>
  <p:handoutMasterIdLst>
    <p:handoutMasterId r:id="rId26"/>
  </p:handoutMasterIdLst>
  <p:sldIdLst>
    <p:sldId id="271" r:id="rId2"/>
    <p:sldId id="374" r:id="rId3"/>
    <p:sldId id="386" r:id="rId4"/>
    <p:sldId id="387" r:id="rId5"/>
    <p:sldId id="388" r:id="rId6"/>
    <p:sldId id="390" r:id="rId7"/>
    <p:sldId id="391" r:id="rId8"/>
    <p:sldId id="396" r:id="rId9"/>
    <p:sldId id="357" r:id="rId10"/>
    <p:sldId id="397" r:id="rId11"/>
    <p:sldId id="400" r:id="rId12"/>
    <p:sldId id="392" r:id="rId13"/>
    <p:sldId id="393" r:id="rId14"/>
    <p:sldId id="394" r:id="rId15"/>
    <p:sldId id="395" r:id="rId16"/>
    <p:sldId id="359" r:id="rId17"/>
    <p:sldId id="404" r:id="rId18"/>
    <p:sldId id="372" r:id="rId19"/>
    <p:sldId id="360" r:id="rId20"/>
    <p:sldId id="409" r:id="rId21"/>
    <p:sldId id="410" r:id="rId22"/>
    <p:sldId id="405" r:id="rId23"/>
    <p:sldId id="403" r:id="rId24"/>
  </p:sldIdLst>
  <p:sldSz cx="9144000" cy="6858000" type="screen4x3"/>
  <p:notesSz cx="7010400" cy="9372600"/>
  <p:defaultTextStyle>
    <a:defPPr>
      <a:defRPr lang="en-US"/>
    </a:defPPr>
    <a:lvl1pPr algn="l" defTabSz="457200" rtl="0" eaLnBrk="0" fontAlgn="base" hangingPunct="0">
      <a:spcBef>
        <a:spcPct val="0"/>
      </a:spcBef>
      <a:spcAft>
        <a:spcPct val="0"/>
      </a:spcAft>
      <a:defRPr kern="1200">
        <a:solidFill>
          <a:schemeClr val="tx1"/>
        </a:solidFill>
        <a:latin typeface="Arial" charset="0"/>
        <a:ea typeface="ＭＳ Ｐゴシック" charset="-128"/>
        <a:cs typeface="+mn-cs"/>
      </a:defRPr>
    </a:lvl1pPr>
    <a:lvl2pPr marL="457200" algn="l" defTabSz="457200" rtl="0" eaLnBrk="0" fontAlgn="base" hangingPunct="0">
      <a:spcBef>
        <a:spcPct val="0"/>
      </a:spcBef>
      <a:spcAft>
        <a:spcPct val="0"/>
      </a:spcAft>
      <a:defRPr kern="1200">
        <a:solidFill>
          <a:schemeClr val="tx1"/>
        </a:solidFill>
        <a:latin typeface="Arial" charset="0"/>
        <a:ea typeface="ＭＳ Ｐゴシック" charset="-128"/>
        <a:cs typeface="+mn-cs"/>
      </a:defRPr>
    </a:lvl2pPr>
    <a:lvl3pPr marL="914400" algn="l" defTabSz="457200" rtl="0" eaLnBrk="0" fontAlgn="base" hangingPunct="0">
      <a:spcBef>
        <a:spcPct val="0"/>
      </a:spcBef>
      <a:spcAft>
        <a:spcPct val="0"/>
      </a:spcAft>
      <a:defRPr kern="1200">
        <a:solidFill>
          <a:schemeClr val="tx1"/>
        </a:solidFill>
        <a:latin typeface="Arial" charset="0"/>
        <a:ea typeface="ＭＳ Ｐゴシック" charset="-128"/>
        <a:cs typeface="+mn-cs"/>
      </a:defRPr>
    </a:lvl3pPr>
    <a:lvl4pPr marL="1371600" algn="l" defTabSz="457200" rtl="0" eaLnBrk="0" fontAlgn="base" hangingPunct="0">
      <a:spcBef>
        <a:spcPct val="0"/>
      </a:spcBef>
      <a:spcAft>
        <a:spcPct val="0"/>
      </a:spcAft>
      <a:defRPr kern="1200">
        <a:solidFill>
          <a:schemeClr val="tx1"/>
        </a:solidFill>
        <a:latin typeface="Arial" charset="0"/>
        <a:ea typeface="ＭＳ Ｐゴシック" charset="-128"/>
        <a:cs typeface="+mn-cs"/>
      </a:defRPr>
    </a:lvl4pPr>
    <a:lvl5pPr marL="1828800" algn="l" defTabSz="457200" rtl="0" eaLnBrk="0" fontAlgn="base" hangingPunct="0">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8">
          <p15:clr>
            <a:srgbClr val="A4A3A4"/>
          </p15:clr>
        </p15:guide>
        <p15:guide id="2" pos="2880">
          <p15:clr>
            <a:srgbClr val="A4A3A4"/>
          </p15:clr>
        </p15:guide>
        <p15:guide id="3" orient="horz" pos="2160" userDrawn="1">
          <p15:clr>
            <a:srgbClr val="A4A3A4"/>
          </p15:clr>
        </p15:guide>
        <p15:guide id="4" orient="horz" pos="22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ucyshyn, Jocelyn" initials="LJ" lastIdx="1" clrIdx="0">
    <p:extLst>
      <p:ext uri="{19B8F6BF-5375-455C-9EA6-DF929625EA0E}">
        <p15:presenceInfo xmlns:p15="http://schemas.microsoft.com/office/powerpoint/2012/main" userId="S::Jocelyn.Lucyshyn@nationwidechildrens.org::02630665-e373-4b23-aad0-f31c9f4c991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3A44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1181"/>
  </p:normalViewPr>
  <p:slideViewPr>
    <p:cSldViewPr snapToGrid="0">
      <p:cViewPr>
        <p:scale>
          <a:sx n="90" d="100"/>
          <a:sy n="90" d="100"/>
        </p:scale>
        <p:origin x="2280" y="456"/>
      </p:cViewPr>
      <p:guideLst>
        <p:guide orient="horz" pos="2168"/>
        <p:guide pos="2880"/>
        <p:guide orient="horz" pos="2160"/>
        <p:guide orient="horz" pos="22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3038475" cy="468313"/>
          </a:xfrm>
          <a:prstGeom prst="rect">
            <a:avLst/>
          </a:prstGeom>
          <a:noFill/>
          <a:ln w="9525">
            <a:noFill/>
            <a:miter lim="800000"/>
            <a:headEnd/>
            <a:tailEnd/>
          </a:ln>
        </p:spPr>
        <p:txBody>
          <a:bodyPr vert="horz" wrap="square" lIns="93616" tIns="46808" rIns="93616" bIns="46808" numCol="1" anchor="t" anchorCtr="0" compatLnSpc="1">
            <a:prstTxWarp prst="textNoShape">
              <a:avLst/>
            </a:prstTxWarp>
          </a:bodyPr>
          <a:lstStyle>
            <a:lvl1pPr defTabSz="468313" eaLnBrk="0" hangingPunct="0">
              <a:defRPr sz="1200">
                <a:latin typeface="Arial" charset="0"/>
                <a:ea typeface="ＭＳ Ｐゴシック" charset="-128"/>
                <a:cs typeface="ＭＳ Ｐゴシック" charset="-128"/>
              </a:defRPr>
            </a:lvl1pPr>
          </a:lstStyle>
          <a:p>
            <a:pPr>
              <a:defRPr/>
            </a:pPr>
            <a:endParaRPr lang="en-US"/>
          </a:p>
        </p:txBody>
      </p:sp>
      <p:sp>
        <p:nvSpPr>
          <p:cNvPr id="16387" name="Rectangle 3"/>
          <p:cNvSpPr>
            <a:spLocks noGrp="1" noChangeArrowheads="1"/>
          </p:cNvSpPr>
          <p:nvPr>
            <p:ph type="dt" sz="quarter" idx="1"/>
          </p:nvPr>
        </p:nvSpPr>
        <p:spPr bwMode="auto">
          <a:xfrm>
            <a:off x="3970338" y="0"/>
            <a:ext cx="3038475" cy="468313"/>
          </a:xfrm>
          <a:prstGeom prst="rect">
            <a:avLst/>
          </a:prstGeom>
          <a:noFill/>
          <a:ln w="9525">
            <a:noFill/>
            <a:miter lim="800000"/>
            <a:headEnd/>
            <a:tailEnd/>
          </a:ln>
        </p:spPr>
        <p:txBody>
          <a:bodyPr vert="horz" wrap="square" lIns="93616" tIns="46808" rIns="93616" bIns="46808" numCol="1" anchor="t" anchorCtr="0" compatLnSpc="1">
            <a:prstTxWarp prst="textNoShape">
              <a:avLst/>
            </a:prstTxWarp>
          </a:bodyPr>
          <a:lstStyle>
            <a:lvl1pPr algn="r" defTabSz="468313" eaLnBrk="0" hangingPunct="0">
              <a:defRPr sz="1200"/>
            </a:lvl1pPr>
          </a:lstStyle>
          <a:p>
            <a:pPr>
              <a:defRPr/>
            </a:pPr>
            <a:fld id="{7D8171A5-CBBE-E840-AC85-9B2246147E66}" type="datetime1">
              <a:rPr lang="en-US" altLang="en-US"/>
              <a:pPr>
                <a:defRPr/>
              </a:pPr>
              <a:t>11/6/22</a:t>
            </a:fld>
            <a:endParaRPr lang="en-US" altLang="en-US"/>
          </a:p>
        </p:txBody>
      </p:sp>
      <p:sp>
        <p:nvSpPr>
          <p:cNvPr id="16388" name="Rectangle 4"/>
          <p:cNvSpPr>
            <a:spLocks noGrp="1" noChangeArrowheads="1"/>
          </p:cNvSpPr>
          <p:nvPr>
            <p:ph type="ftr" sz="quarter" idx="2"/>
          </p:nvPr>
        </p:nvSpPr>
        <p:spPr bwMode="auto">
          <a:xfrm>
            <a:off x="0" y="8902700"/>
            <a:ext cx="3038475" cy="468313"/>
          </a:xfrm>
          <a:prstGeom prst="rect">
            <a:avLst/>
          </a:prstGeom>
          <a:noFill/>
          <a:ln w="9525">
            <a:noFill/>
            <a:miter lim="800000"/>
            <a:headEnd/>
            <a:tailEnd/>
          </a:ln>
        </p:spPr>
        <p:txBody>
          <a:bodyPr vert="horz" wrap="square" lIns="93616" tIns="46808" rIns="93616" bIns="46808" numCol="1" anchor="b" anchorCtr="0" compatLnSpc="1">
            <a:prstTxWarp prst="textNoShape">
              <a:avLst/>
            </a:prstTxWarp>
          </a:bodyPr>
          <a:lstStyle>
            <a:lvl1pPr defTabSz="468313" eaLnBrk="0" hangingPunct="0">
              <a:defRPr sz="1200">
                <a:latin typeface="Arial" charset="0"/>
                <a:ea typeface="ＭＳ Ｐゴシック" charset="-128"/>
                <a:cs typeface="ＭＳ Ｐゴシック" charset="-128"/>
              </a:defRPr>
            </a:lvl1pPr>
          </a:lstStyle>
          <a:p>
            <a:pPr>
              <a:defRPr/>
            </a:pPr>
            <a:endParaRPr lang="en-US"/>
          </a:p>
        </p:txBody>
      </p:sp>
      <p:sp>
        <p:nvSpPr>
          <p:cNvPr id="16389" name="Rectangle 5"/>
          <p:cNvSpPr>
            <a:spLocks noGrp="1" noChangeArrowheads="1"/>
          </p:cNvSpPr>
          <p:nvPr>
            <p:ph type="sldNum" sz="quarter" idx="3"/>
          </p:nvPr>
        </p:nvSpPr>
        <p:spPr bwMode="auto">
          <a:xfrm>
            <a:off x="3970338" y="8902700"/>
            <a:ext cx="3038475" cy="468313"/>
          </a:xfrm>
          <a:prstGeom prst="rect">
            <a:avLst/>
          </a:prstGeom>
          <a:noFill/>
          <a:ln w="9525">
            <a:noFill/>
            <a:miter lim="800000"/>
            <a:headEnd/>
            <a:tailEnd/>
          </a:ln>
        </p:spPr>
        <p:txBody>
          <a:bodyPr vert="horz" wrap="square" lIns="93616" tIns="46808" rIns="93616" bIns="46808" numCol="1" anchor="b" anchorCtr="0" compatLnSpc="1">
            <a:prstTxWarp prst="textNoShape">
              <a:avLst/>
            </a:prstTxWarp>
          </a:bodyPr>
          <a:lstStyle>
            <a:lvl1pPr algn="r" defTabSz="468313" eaLnBrk="0" hangingPunct="0">
              <a:defRPr sz="1200"/>
            </a:lvl1pPr>
          </a:lstStyle>
          <a:p>
            <a:pPr>
              <a:defRPr/>
            </a:pPr>
            <a:fld id="{6B0C634A-51F2-8241-902E-E5766C60D3D1}" type="slidenum">
              <a:rPr lang="en-US" altLang="en-US"/>
              <a:pPr>
                <a:defRPr/>
              </a:pPr>
              <a:t>‹#›</a:t>
            </a:fld>
            <a:endParaRPr lang="en-US" altLang="en-US"/>
          </a:p>
        </p:txBody>
      </p:sp>
    </p:spTree>
    <p:extLst>
      <p:ext uri="{BB962C8B-B14F-4D97-AF65-F5344CB8AC3E}">
        <p14:creationId xmlns:p14="http://schemas.microsoft.com/office/powerpoint/2010/main" val="21336667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8313"/>
          </a:xfrm>
          <a:prstGeom prst="rect">
            <a:avLst/>
          </a:prstGeom>
        </p:spPr>
        <p:txBody>
          <a:bodyPr vert="horz" lIns="91440" tIns="45720" rIns="91440" bIns="45720" rtlCol="0"/>
          <a:lstStyle>
            <a:lvl1pPr algn="l" eaLnBrk="1" hangingPunct="1">
              <a:defRPr sz="1200">
                <a:latin typeface="Arial" charset="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970338" y="0"/>
            <a:ext cx="3038475" cy="468313"/>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22CCCF19-422D-2945-ACBB-C353B1E8588C}" type="datetimeFigureOut">
              <a:rPr lang="en-US" altLang="en-US"/>
              <a:pPr>
                <a:defRPr/>
              </a:pPr>
              <a:t>11/6/22</a:t>
            </a:fld>
            <a:endParaRPr lang="en-US" altLang="en-US"/>
          </a:p>
        </p:txBody>
      </p:sp>
      <p:sp>
        <p:nvSpPr>
          <p:cNvPr id="4" name="Slide Image Placeholder 3"/>
          <p:cNvSpPr>
            <a:spLocks noGrp="1" noRot="1" noChangeAspect="1"/>
          </p:cNvSpPr>
          <p:nvPr>
            <p:ph type="sldImg" idx="2"/>
          </p:nvPr>
        </p:nvSpPr>
        <p:spPr>
          <a:xfrm>
            <a:off x="1162050" y="703263"/>
            <a:ext cx="4686300" cy="3514725"/>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701675" y="4451350"/>
            <a:ext cx="5607050" cy="4217988"/>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902700"/>
            <a:ext cx="3038475" cy="468313"/>
          </a:xfrm>
          <a:prstGeom prst="rect">
            <a:avLst/>
          </a:prstGeom>
        </p:spPr>
        <p:txBody>
          <a:bodyPr vert="horz" lIns="91440" tIns="45720" rIns="91440" bIns="45720" rtlCol="0" anchor="b"/>
          <a:lstStyle>
            <a:lvl1pPr algn="l" eaLnBrk="1" hangingPunct="1">
              <a:defRPr sz="1200">
                <a:latin typeface="Arial" charset="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970338" y="8902700"/>
            <a:ext cx="3038475" cy="468313"/>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DDA98F1E-BCAE-4343-AA20-F06BD7EAF4C8}" type="slidenum">
              <a:rPr lang="en-US" altLang="en-US"/>
              <a:pPr>
                <a:defRPr/>
              </a:pPr>
              <a:t>‹#›</a:t>
            </a:fld>
            <a:endParaRPr lang="en-US" altLang="en-US"/>
          </a:p>
        </p:txBody>
      </p:sp>
    </p:spTree>
    <p:extLst>
      <p:ext uri="{BB962C8B-B14F-4D97-AF65-F5344CB8AC3E}">
        <p14:creationId xmlns:p14="http://schemas.microsoft.com/office/powerpoint/2010/main" val="396096001"/>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34" charset="-128"/>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34" charset="-128"/>
        <a:cs typeface="ＭＳ Ｐゴシック" charset="0"/>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34" charset="-128"/>
        <a:cs typeface="ＭＳ Ｐゴシック" charset="0"/>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34" charset="-128"/>
        <a:cs typeface="ＭＳ Ｐゴシック" charset="0"/>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34" charset="-128"/>
        <a:cs typeface="ＭＳ Ｐゴシック"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17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charset="-128"/>
            </a:endParaRPr>
          </a:p>
        </p:txBody>
      </p:sp>
      <p:sp>
        <p:nvSpPr>
          <p:cNvPr id="317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charset="0"/>
                <a:ea typeface="ＭＳ Ｐゴシック" charset="-128"/>
              </a:defRPr>
            </a:lvl1pPr>
            <a:lvl2pPr marL="742950" indent="-285750">
              <a:spcBef>
                <a:spcPct val="30000"/>
              </a:spcBef>
              <a:defRPr sz="1200">
                <a:solidFill>
                  <a:schemeClr val="tx1"/>
                </a:solidFill>
                <a:latin typeface="Calibri" charset="0"/>
                <a:ea typeface="ＭＳ Ｐゴシック" charset="-128"/>
              </a:defRPr>
            </a:lvl2pPr>
            <a:lvl3pPr marL="1143000" indent="-228600">
              <a:spcBef>
                <a:spcPct val="30000"/>
              </a:spcBef>
              <a:defRPr sz="1200">
                <a:solidFill>
                  <a:schemeClr val="tx1"/>
                </a:solidFill>
                <a:latin typeface="Calibri" charset="0"/>
                <a:ea typeface="ＭＳ Ｐゴシック" charset="-128"/>
              </a:defRPr>
            </a:lvl3pPr>
            <a:lvl4pPr marL="1600200" indent="-228600">
              <a:spcBef>
                <a:spcPct val="30000"/>
              </a:spcBef>
              <a:defRPr sz="1200">
                <a:solidFill>
                  <a:schemeClr val="tx1"/>
                </a:solidFill>
                <a:latin typeface="Calibri" charset="0"/>
                <a:ea typeface="ＭＳ Ｐゴシック" charset="-128"/>
              </a:defRPr>
            </a:lvl4pPr>
            <a:lvl5pPr marL="2057400" indent="-228600">
              <a:spcBef>
                <a:spcPct val="30000"/>
              </a:spcBef>
              <a:defRPr sz="1200">
                <a:solidFill>
                  <a:schemeClr val="tx1"/>
                </a:solidFill>
                <a:latin typeface="Calibri" charset="0"/>
                <a:ea typeface="ＭＳ Ｐゴシック" charset="-128"/>
              </a:defRPr>
            </a:lvl5pPr>
            <a:lvl6pPr marL="2514600" indent="-228600" defTabSz="457200" eaLnBrk="0" fontAlgn="base" hangingPunct="0">
              <a:spcBef>
                <a:spcPct val="30000"/>
              </a:spcBef>
              <a:spcAft>
                <a:spcPct val="0"/>
              </a:spcAft>
              <a:defRPr sz="1200">
                <a:solidFill>
                  <a:schemeClr val="tx1"/>
                </a:solidFill>
                <a:latin typeface="Calibri" charset="0"/>
                <a:ea typeface="ＭＳ Ｐゴシック" charset="-128"/>
              </a:defRPr>
            </a:lvl6pPr>
            <a:lvl7pPr marL="2971800" indent="-228600" defTabSz="457200" eaLnBrk="0" fontAlgn="base" hangingPunct="0">
              <a:spcBef>
                <a:spcPct val="30000"/>
              </a:spcBef>
              <a:spcAft>
                <a:spcPct val="0"/>
              </a:spcAft>
              <a:defRPr sz="1200">
                <a:solidFill>
                  <a:schemeClr val="tx1"/>
                </a:solidFill>
                <a:latin typeface="Calibri" charset="0"/>
                <a:ea typeface="ＭＳ Ｐゴシック" charset="-128"/>
              </a:defRPr>
            </a:lvl7pPr>
            <a:lvl8pPr marL="3429000" indent="-228600" defTabSz="457200" eaLnBrk="0" fontAlgn="base" hangingPunct="0">
              <a:spcBef>
                <a:spcPct val="30000"/>
              </a:spcBef>
              <a:spcAft>
                <a:spcPct val="0"/>
              </a:spcAft>
              <a:defRPr sz="1200">
                <a:solidFill>
                  <a:schemeClr val="tx1"/>
                </a:solidFill>
                <a:latin typeface="Calibri" charset="0"/>
                <a:ea typeface="ＭＳ Ｐゴシック" charset="-128"/>
              </a:defRPr>
            </a:lvl8pPr>
            <a:lvl9pPr marL="3886200" indent="-228600" defTabSz="457200" eaLnBrk="0" fontAlgn="base" hangingPunct="0">
              <a:spcBef>
                <a:spcPct val="30000"/>
              </a:spcBef>
              <a:spcAft>
                <a:spcPct val="0"/>
              </a:spcAft>
              <a:defRPr sz="1200">
                <a:solidFill>
                  <a:schemeClr val="tx1"/>
                </a:solidFill>
                <a:latin typeface="Calibri" charset="0"/>
                <a:ea typeface="ＭＳ Ｐゴシック" charset="-128"/>
              </a:defRPr>
            </a:lvl9pPr>
          </a:lstStyle>
          <a:p>
            <a:pPr>
              <a:spcBef>
                <a:spcPct val="0"/>
              </a:spcBef>
            </a:pPr>
            <a:fld id="{913F7229-884A-BC46-9514-30159FF0F88D}" type="slidenum">
              <a:rPr lang="en-US" altLang="en-US">
                <a:latin typeface="Arial" charset="0"/>
              </a:rPr>
              <a:pPr>
                <a:spcBef>
                  <a:spcPct val="0"/>
                </a:spcBef>
              </a:pPr>
              <a:t>1</a:t>
            </a:fld>
            <a:endParaRPr lang="en-US" altLang="en-US">
              <a:latin typeface="Arial" charset="0"/>
            </a:endParaRPr>
          </a:p>
        </p:txBody>
      </p:sp>
    </p:spTree>
    <p:extLst>
      <p:ext uri="{BB962C8B-B14F-4D97-AF65-F5344CB8AC3E}">
        <p14:creationId xmlns:p14="http://schemas.microsoft.com/office/powerpoint/2010/main" val="18551968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a:p>
            <a:endParaRPr lang="en-US">
              <a:cs typeface="Calibri"/>
            </a:endParaRPr>
          </a:p>
          <a:p>
            <a:r>
              <a:rPr lang="en-US">
                <a:ea typeface="ＭＳ Ｐゴシック"/>
                <a:cs typeface="Calibri"/>
              </a:rPr>
              <a:t>Partial read of the flow cell</a:t>
            </a:r>
            <a:endParaRPr lang="en-US">
              <a:cs typeface="Calibri"/>
            </a:endParaRPr>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a:pPr>
                <a:defRPr/>
              </a:pPr>
              <a:t>10</a:t>
            </a:fld>
            <a:endParaRPr lang="en-US" altLang="en-US"/>
          </a:p>
        </p:txBody>
      </p:sp>
    </p:spTree>
    <p:extLst>
      <p:ext uri="{BB962C8B-B14F-4D97-AF65-F5344CB8AC3E}">
        <p14:creationId xmlns:p14="http://schemas.microsoft.com/office/powerpoint/2010/main" val="15647576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solidFill>
                  <a:srgbClr val="202124"/>
                </a:solidFill>
                <a:latin typeface="Roboto"/>
                <a:ea typeface="ＭＳ Ｐゴシック"/>
              </a:rPr>
              <a:t>Polished experience</a:t>
            </a:r>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11</a:t>
            </a:fld>
            <a:endParaRPr lang="en-US" altLang="en-US"/>
          </a:p>
        </p:txBody>
      </p:sp>
    </p:spTree>
    <p:extLst>
      <p:ext uri="{BB962C8B-B14F-4D97-AF65-F5344CB8AC3E}">
        <p14:creationId xmlns:p14="http://schemas.microsoft.com/office/powerpoint/2010/main" val="18394651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12</a:t>
            </a:fld>
            <a:endParaRPr lang="en-US" altLang="en-US"/>
          </a:p>
        </p:txBody>
      </p:sp>
    </p:spTree>
    <p:extLst>
      <p:ext uri="{BB962C8B-B14F-4D97-AF65-F5344CB8AC3E}">
        <p14:creationId xmlns:p14="http://schemas.microsoft.com/office/powerpoint/2010/main" val="38917865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2D2D2D"/>
                </a:solidFill>
                <a:latin typeface="Roboto-Light"/>
              </a:rPr>
              <a:t>The G4 takes advantage of the fundamental strengths of the SBS approach but is engineered from the ground up using novel chemistry, sequencing enzymes, polymer scaffolds, micro-fabrication techniques and molecular biology workflows, in addition to engineering innovations in high-speed imaging and rapid fluid exchanges during sequencing cycles.</a:t>
            </a:r>
            <a:endParaRPr lang="en-US" dirty="0"/>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13</a:t>
            </a:fld>
            <a:endParaRPr lang="en-US" altLang="en-US"/>
          </a:p>
        </p:txBody>
      </p:sp>
    </p:spTree>
    <p:extLst>
      <p:ext uri="{BB962C8B-B14F-4D97-AF65-F5344CB8AC3E}">
        <p14:creationId xmlns:p14="http://schemas.microsoft.com/office/powerpoint/2010/main" val="26533413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a:solidFill>
                  <a:srgbClr val="2D2D2D"/>
                </a:solidFill>
                <a:latin typeface="Roboto-Light"/>
              </a:rPr>
              <a:t>we performed germline variant analysis of aligned data using an implementation of DeepVariant5 that had been optimized for another common SBS-based platform</a:t>
            </a:r>
            <a:endParaRPr lang="en-US"/>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14</a:t>
            </a:fld>
            <a:endParaRPr lang="en-US" altLang="en-US"/>
          </a:p>
        </p:txBody>
      </p:sp>
    </p:spTree>
    <p:extLst>
      <p:ext uri="{BB962C8B-B14F-4D97-AF65-F5344CB8AC3E}">
        <p14:creationId xmlns:p14="http://schemas.microsoft.com/office/powerpoint/2010/main" val="3465267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a:solidFill>
                <a:srgbClr val="202124"/>
              </a:solidFill>
              <a:effectLst/>
              <a:latin typeface="Roboto" panose="02000000000000000000" pitchFamily="2" charset="0"/>
            </a:endParaRPr>
          </a:p>
          <a:p>
            <a:endParaRPr lang="en-US"/>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15</a:t>
            </a:fld>
            <a:endParaRPr lang="en-US" altLang="en-US"/>
          </a:p>
        </p:txBody>
      </p:sp>
    </p:spTree>
    <p:extLst>
      <p:ext uri="{BB962C8B-B14F-4D97-AF65-F5344CB8AC3E}">
        <p14:creationId xmlns:p14="http://schemas.microsoft.com/office/powerpoint/2010/main" val="20741615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a:t>SBB:</a:t>
            </a:r>
            <a:endParaRPr lang="en-US" sz="1800" b="0" i="0" u="none" strike="noStrike" baseline="0">
              <a:solidFill>
                <a:srgbClr val="000000"/>
              </a:solidFill>
              <a:latin typeface="Arial" panose="020B0604020202020204" pitchFamily="34" charset="0"/>
            </a:endParaRPr>
          </a:p>
          <a:p>
            <a:pPr marR="150190" algn="l"/>
            <a:r>
              <a:rPr lang="en-US" sz="1800" b="0" i="0" u="none" strike="noStrike" baseline="0">
                <a:latin typeface="Arial" panose="020B0604020202020204" pitchFamily="34" charset="0"/>
              </a:rPr>
              <a:t>&gt;90% bases at Q40+</a:t>
            </a:r>
          </a:p>
          <a:p>
            <a:pPr marR="147790" algn="l"/>
            <a:r>
              <a:rPr lang="en-US" sz="1800" b="0" i="0" u="none" strike="noStrike" baseline="0">
                <a:latin typeface="Arial" panose="020B0604020202020204" pitchFamily="34" charset="0"/>
              </a:rPr>
              <a:t>Low duplications rate</a:t>
            </a:r>
          </a:p>
          <a:p>
            <a:pPr marR="154390" algn="l"/>
            <a:r>
              <a:rPr lang="en-US" sz="1800" b="0" i="0" u="none" strike="noStrike" baseline="0">
                <a:latin typeface="Arial" panose="020B0604020202020204" pitchFamily="34" charset="0"/>
              </a:rPr>
              <a:t>No index hopping</a:t>
            </a:r>
          </a:p>
          <a:p>
            <a:pPr marR="136200" algn="l"/>
            <a:r>
              <a:rPr lang="en-US" sz="1800" b="0" i="0" u="none" strike="noStrike" baseline="0">
                <a:latin typeface="Arial" panose="020B0604020202020204" pitchFamily="34" charset="0"/>
              </a:rPr>
              <a:t>Sequence through difficult /repetitive regions</a:t>
            </a:r>
            <a:endParaRPr lang="en-US" b="0"/>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16</a:t>
            </a:fld>
            <a:endParaRPr lang="en-US" altLang="en-US"/>
          </a:p>
        </p:txBody>
      </p:sp>
    </p:spTree>
    <p:extLst>
      <p:ext uri="{BB962C8B-B14F-4D97-AF65-F5344CB8AC3E}">
        <p14:creationId xmlns:p14="http://schemas.microsoft.com/office/powerpoint/2010/main" val="34059535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Most accurate, so do we need as much coverage as Illumina to be confident in our calls? Or is mid-output good enough?</a:t>
            </a:r>
          </a:p>
          <a:p>
            <a:r>
              <a:rPr lang="en-US"/>
              <a:t>Can get down to 0.001% with only 10M reads, no UMIs (Illumina PCR-free library?)</a:t>
            </a:r>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19</a:t>
            </a:fld>
            <a:endParaRPr lang="en-US" altLang="en-US"/>
          </a:p>
        </p:txBody>
      </p:sp>
    </p:spTree>
    <p:extLst>
      <p:ext uri="{BB962C8B-B14F-4D97-AF65-F5344CB8AC3E}">
        <p14:creationId xmlns:p14="http://schemas.microsoft.com/office/powerpoint/2010/main" val="30549566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20</a:t>
            </a:fld>
            <a:endParaRPr lang="en-US" altLang="en-US"/>
          </a:p>
        </p:txBody>
      </p:sp>
    </p:spTree>
    <p:extLst>
      <p:ext uri="{BB962C8B-B14F-4D97-AF65-F5344CB8AC3E}">
        <p14:creationId xmlns:p14="http://schemas.microsoft.com/office/powerpoint/2010/main" val="841006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2</a:t>
            </a:fld>
            <a:endParaRPr lang="en-US" altLang="en-US"/>
          </a:p>
        </p:txBody>
      </p:sp>
    </p:spTree>
    <p:extLst>
      <p:ext uri="{BB962C8B-B14F-4D97-AF65-F5344CB8AC3E}">
        <p14:creationId xmlns:p14="http://schemas.microsoft.com/office/powerpoint/2010/main" val="2639214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gn="l">
              <a:buFont typeface="Arial" panose="020B0604020202020204" pitchFamily="34" charset="0"/>
              <a:buChar char="•"/>
            </a:pPr>
            <a:r>
              <a:rPr lang="en-US" sz="1200" b="0" i="0" u="none" strike="noStrike" baseline="0" dirty="0">
                <a:latin typeface="Times New Roman" panose="02020603050405020304" pitchFamily="18" charset="0"/>
              </a:rPr>
              <a:t>utilizing a circular </a:t>
            </a:r>
            <a:r>
              <a:rPr lang="en-US" sz="1200" b="0" i="0" u="none" strike="noStrike" baseline="0" dirty="0">
                <a:latin typeface="TimesNewRomanPSMT"/>
              </a:rPr>
              <a:t>200mm silicon wafer as an “open flow</a:t>
            </a:r>
            <a:r>
              <a:rPr lang="en-US" sz="1200" b="0" i="0" u="none" strike="noStrike" baseline="0" dirty="0">
                <a:latin typeface="Times New Roman" panose="02020603050405020304" pitchFamily="18" charset="0"/>
              </a:rPr>
              <a:t>-</a:t>
            </a:r>
            <a:r>
              <a:rPr lang="en-US" sz="1200" b="0" i="0" u="none" strike="noStrike" baseline="0" dirty="0">
                <a:latin typeface="TimesNewRomanPSMT"/>
              </a:rPr>
              <a:t>cell” with no </a:t>
            </a:r>
            <a:r>
              <a:rPr lang="en-US" sz="1200" b="0" i="0" u="none" strike="noStrike" baseline="0" dirty="0">
                <a:latin typeface="Times New Roman" panose="02020603050405020304" pitchFamily="18" charset="0"/>
              </a:rPr>
              <a:t>consumable parts in the optical path. This wafer is patterned at micron scale generating a dense array of electrostatic landing pads to bind clonally amplified sequencing beads (emulsion PCR)</a:t>
            </a:r>
          </a:p>
          <a:p>
            <a:pPr marL="285750" indent="-285750" algn="l">
              <a:buFont typeface="Arial" panose="020B0604020202020204" pitchFamily="34" charset="0"/>
              <a:buChar char="•"/>
            </a:pPr>
            <a:endParaRPr lang="en-US" dirty="0">
              <a:latin typeface="Times New Roman" panose="02020603050405020304" pitchFamily="18" charset="0"/>
            </a:endParaRPr>
          </a:p>
          <a:p>
            <a:pPr marL="285750" indent="-285750" algn="l">
              <a:buFont typeface="Arial" panose="020B0604020202020204" pitchFamily="34" charset="0"/>
              <a:buChar char="•"/>
            </a:pPr>
            <a:r>
              <a:rPr lang="en-US" sz="1200" b="0" i="0" u="none" strike="noStrike" baseline="0" dirty="0">
                <a:latin typeface="Times New Roman" panose="02020603050405020304" pitchFamily="18" charset="0"/>
              </a:rPr>
              <a:t>A spin dispense system delivers reagents to the wafer by </a:t>
            </a:r>
            <a:r>
              <a:rPr lang="en-US" dirty="0">
                <a:latin typeface="Times New Roman" panose="02020603050405020304" pitchFamily="18" charset="0"/>
              </a:rPr>
              <a:t>d</a:t>
            </a:r>
            <a:r>
              <a:rPr lang="en-US" sz="1200" b="0" i="0" u="none" strike="noStrike" baseline="0" dirty="0">
                <a:latin typeface="Times New Roman" panose="02020603050405020304" pitchFamily="18" charset="0"/>
              </a:rPr>
              <a:t>ispensing reagents from dedicated nozzles near the center of the rotating wafer and distributing the reagents rapidly and uniformly across the wafer by centrifugal force</a:t>
            </a:r>
          </a:p>
          <a:p>
            <a:pPr marL="285750" indent="-285750" algn="l">
              <a:buFont typeface="Arial" panose="020B0604020202020204" pitchFamily="34" charset="0"/>
              <a:buChar char="•"/>
            </a:pPr>
            <a:endParaRPr lang="en-US" dirty="0">
              <a:latin typeface="Times New Roman" panose="02020603050405020304" pitchFamily="18" charset="0"/>
            </a:endParaRPr>
          </a:p>
          <a:p>
            <a:pPr marL="285750" indent="-285750" algn="l">
              <a:buFont typeface="Arial" panose="020B0604020202020204" pitchFamily="34" charset="0"/>
              <a:buChar char="•"/>
            </a:pPr>
            <a:r>
              <a:rPr lang="en-US" dirty="0">
                <a:latin typeface="Times New Roman" panose="02020603050405020304" pitchFamily="18" charset="0"/>
              </a:rPr>
              <a:t>Wafers are cheap, large substrate surface, spin-dispense lowers dead-volume for reagents, design allows for rapid optical scanning</a:t>
            </a:r>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3</a:t>
            </a:fld>
            <a:endParaRPr lang="en-US" altLang="en-US"/>
          </a:p>
        </p:txBody>
      </p:sp>
    </p:spTree>
    <p:extLst>
      <p:ext uri="{BB962C8B-B14F-4D97-AF65-F5344CB8AC3E}">
        <p14:creationId xmlns:p14="http://schemas.microsoft.com/office/powerpoint/2010/main" val="603098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Times New Roman" panose="02020603050405020304" pitchFamily="18" charset="0"/>
              </a:rPr>
              <a:t>Mostly natural sequencing-by-synthesis (</a:t>
            </a:r>
            <a:r>
              <a:rPr lang="en-US" sz="1800" b="0" i="0" u="none" strike="noStrike" baseline="0" dirty="0" err="1">
                <a:latin typeface="Times New Roman" panose="02020603050405020304" pitchFamily="18" charset="0"/>
              </a:rPr>
              <a:t>mnSBS</a:t>
            </a:r>
            <a:r>
              <a:rPr lang="en-US" sz="1800" b="0" i="0" u="none" strike="noStrike" baseline="0" dirty="0">
                <a:latin typeface="Times New Roman" panose="02020603050405020304" pitchFamily="18" charset="0"/>
              </a:rPr>
              <a:t>) comprises a minority (&lt;20%) of fluorescently labeled, non-terminated nucleotides and a majority of unlabeled, non-terminated (natural) nucleotides (mostly natural nucleotide; MNN mix)</a:t>
            </a:r>
          </a:p>
          <a:p>
            <a:pPr algn="l"/>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Resulting synthesized DNA is mostly unmodified by the incorporated base can still be detected based on the remaining hundreds of photons produced by each fluorescent label from that cluster. </a:t>
            </a:r>
          </a:p>
          <a:p>
            <a:pPr algn="l"/>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For each sequencing cycle a single nucleotide base type of MNN mix is added to the clonal beads and polymerase extends 0,1 or several bases of that type depending on the length of the respective homopolymer in the corresponding template. </a:t>
            </a:r>
          </a:p>
          <a:p>
            <a:pPr algn="l"/>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Following this chemistry step, entire active surface of substrate is scanned to measure the fluorescence level of each clonal bead. Fluorescence labels are cleaved, washed (~2min), amount of label nucleotide incorporated on a clonal bead is linearly proportional to the length of the respective homopolymer in the template, signal is proportional to the length of the homopolymer. </a:t>
            </a:r>
          </a:p>
          <a:p>
            <a:pPr algn="l"/>
            <a:endParaRPr lang="en-US" sz="1800" b="0" i="0" u="none" strike="noStrike" baseline="0" dirty="0">
              <a:latin typeface="Times New Roman" panose="02020603050405020304" pitchFamily="18" charset="0"/>
            </a:endParaRPr>
          </a:p>
          <a:p>
            <a:pPr algn="l"/>
            <a:r>
              <a:rPr lang="en-US" sz="1800" b="0" i="0" u="none" strike="noStrike" baseline="0" dirty="0">
                <a:latin typeface="Times New Roman" panose="02020603050405020304" pitchFamily="18" charset="0"/>
              </a:rPr>
              <a:t>Use of mostly natural SBS eliminates most scarring effects of reversible-terminating chemistries, allowing for faster run times and longer read lengths. </a:t>
            </a:r>
            <a:endParaRPr lang="en-US" dirty="0"/>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4</a:t>
            </a:fld>
            <a:endParaRPr lang="en-US" altLang="en-US"/>
          </a:p>
        </p:txBody>
      </p:sp>
    </p:spTree>
    <p:extLst>
      <p:ext uri="{BB962C8B-B14F-4D97-AF65-F5344CB8AC3E}">
        <p14:creationId xmlns:p14="http://schemas.microsoft.com/office/powerpoint/2010/main" val="3777170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4D5156"/>
                </a:solidFill>
                <a:effectLst/>
                <a:latin typeface="Roboto" panose="02000000000000000000" pitchFamily="2" charset="0"/>
              </a:rPr>
              <a:t>Compressed Reference-oriented Alignment Map (</a:t>
            </a:r>
            <a:r>
              <a:rPr lang="en-US" b="1" i="0">
                <a:solidFill>
                  <a:srgbClr val="5F6368"/>
                </a:solidFill>
                <a:effectLst/>
                <a:latin typeface="Roboto" panose="02000000000000000000" pitchFamily="2" charset="0"/>
              </a:rPr>
              <a:t>CRAM</a:t>
            </a:r>
            <a:r>
              <a:rPr lang="en-US" b="0" i="0">
                <a:solidFill>
                  <a:srgbClr val="4D5156"/>
                </a:solidFill>
                <a:effectLst/>
                <a:latin typeface="Roboto" panose="02000000000000000000" pitchFamily="2" charset="0"/>
              </a:rPr>
              <a:t>): </a:t>
            </a:r>
            <a:r>
              <a:rPr lang="en-US" b="0" i="0">
                <a:solidFill>
                  <a:srgbClr val="202124"/>
                </a:solidFill>
                <a:effectLst/>
                <a:latin typeface="Roboto" panose="02000000000000000000" pitchFamily="2" charset="0"/>
              </a:rPr>
              <a:t>CRAM is </a:t>
            </a:r>
            <a:r>
              <a:rPr lang="en-US" b="1" i="0">
                <a:solidFill>
                  <a:srgbClr val="202124"/>
                </a:solidFill>
                <a:effectLst/>
                <a:latin typeface="Roboto" panose="02000000000000000000" pitchFamily="2" charset="0"/>
              </a:rPr>
              <a:t>a more highly compressed alternative to the BAM and SAM DNA sequence alignment file formats</a:t>
            </a:r>
            <a:r>
              <a:rPr lang="en-US" b="0" i="0">
                <a:solidFill>
                  <a:srgbClr val="202124"/>
                </a:solidFill>
                <a:effectLst/>
                <a:latin typeface="Roboto" panose="02000000000000000000" pitchFamily="2" charset="0"/>
              </a:rPr>
              <a:t>. CRAM is a format designed by the European Bioinformatics Institute. It uses reference-based compression, meaning that only base calls that differ to a designated reference sequence need to be stored.</a:t>
            </a:r>
          </a:p>
          <a:p>
            <a:endParaRPr lang="en-US" b="0" i="0">
              <a:solidFill>
                <a:srgbClr val="202124"/>
              </a:solidFill>
              <a:effectLst/>
              <a:latin typeface="Roboto" panose="02000000000000000000" pitchFamily="2" charset="0"/>
            </a:endParaRPr>
          </a:p>
          <a:p>
            <a:pPr marL="285750" indent="-285750">
              <a:buFont typeface="Arial" panose="020B0604020202020204" pitchFamily="34" charset="0"/>
              <a:buChar char="•"/>
            </a:pPr>
            <a:r>
              <a:rPr lang="en-US"/>
              <a:t>444 flow cycles</a:t>
            </a:r>
          </a:p>
          <a:p>
            <a:pPr marL="285750" indent="-285750">
              <a:buFont typeface="Arial" panose="020B0604020202020204" pitchFamily="34" charset="0"/>
              <a:buChar char="•"/>
            </a:pPr>
            <a:r>
              <a:rPr lang="en-US"/>
              <a:t>20 </a:t>
            </a:r>
            <a:r>
              <a:rPr lang="en-US" err="1"/>
              <a:t>hr</a:t>
            </a:r>
            <a:r>
              <a:rPr lang="en-US"/>
              <a:t> run time</a:t>
            </a:r>
          </a:p>
          <a:p>
            <a:pPr marL="285750" indent="-285750">
              <a:buFont typeface="Arial" panose="020B0604020202020204" pitchFamily="34" charset="0"/>
              <a:buChar char="•"/>
            </a:pPr>
            <a:r>
              <a:rPr lang="en-US"/>
              <a:t>Avg. 282 bp; mode 310 bp</a:t>
            </a:r>
          </a:p>
          <a:p>
            <a:pPr marL="285750" indent="-285750">
              <a:buFont typeface="Arial" panose="020B0604020202020204" pitchFamily="34" charset="0"/>
              <a:buChar char="•"/>
            </a:pPr>
            <a:r>
              <a:rPr lang="en-US"/>
              <a:t>60x mean coverage (40x used for analysis)</a:t>
            </a:r>
          </a:p>
          <a:p>
            <a:endParaRPr lang="en-US" b="0" i="0">
              <a:solidFill>
                <a:srgbClr val="202124"/>
              </a:solidFill>
              <a:effectLst/>
              <a:latin typeface="Roboto" panose="02000000000000000000" pitchFamily="2" charset="0"/>
            </a:endParaRPr>
          </a:p>
          <a:p>
            <a:endParaRPr lang="en-US"/>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5</a:t>
            </a:fld>
            <a:endParaRPr lang="en-US" altLang="en-US"/>
          </a:p>
        </p:txBody>
      </p:sp>
    </p:spTree>
    <p:extLst>
      <p:ext uri="{BB962C8B-B14F-4D97-AF65-F5344CB8AC3E}">
        <p14:creationId xmlns:p14="http://schemas.microsoft.com/office/powerpoint/2010/main" val="21073344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D5156"/>
                </a:solidFill>
                <a:effectLst/>
                <a:latin typeface="Roboto" panose="02000000000000000000" pitchFamily="2" charset="0"/>
              </a:rPr>
              <a:t>Compressed Reference-oriented Alignment Map (</a:t>
            </a:r>
            <a:r>
              <a:rPr lang="en-US" b="1" i="0" dirty="0">
                <a:solidFill>
                  <a:srgbClr val="5F6368"/>
                </a:solidFill>
                <a:effectLst/>
                <a:latin typeface="Roboto" panose="02000000000000000000" pitchFamily="2" charset="0"/>
              </a:rPr>
              <a:t>CRAM</a:t>
            </a:r>
            <a:r>
              <a:rPr lang="en-US" b="0" i="0" dirty="0">
                <a:solidFill>
                  <a:srgbClr val="4D5156"/>
                </a:solidFill>
                <a:effectLst/>
                <a:latin typeface="Roboto" panose="02000000000000000000" pitchFamily="2" charset="0"/>
              </a:rPr>
              <a:t>): </a:t>
            </a:r>
            <a:r>
              <a:rPr lang="en-US" b="0" i="0" dirty="0">
                <a:solidFill>
                  <a:srgbClr val="202124"/>
                </a:solidFill>
                <a:effectLst/>
                <a:latin typeface="Roboto" panose="02000000000000000000" pitchFamily="2" charset="0"/>
              </a:rPr>
              <a:t>CRAM is </a:t>
            </a:r>
            <a:r>
              <a:rPr lang="en-US" b="1" i="0" dirty="0">
                <a:solidFill>
                  <a:srgbClr val="202124"/>
                </a:solidFill>
                <a:effectLst/>
                <a:latin typeface="Roboto" panose="02000000000000000000" pitchFamily="2" charset="0"/>
              </a:rPr>
              <a:t>a more highly compressed alternative to the BAM and SAM DNA sequence alignment file formats</a:t>
            </a:r>
            <a:r>
              <a:rPr lang="en-US" b="0" i="0" dirty="0">
                <a:solidFill>
                  <a:srgbClr val="202124"/>
                </a:solidFill>
                <a:effectLst/>
                <a:latin typeface="Roboto" panose="02000000000000000000" pitchFamily="2" charset="0"/>
              </a:rPr>
              <a:t>. CRAM is a format designed by the European Bioinformatics Institute. It uses reference-based compression, meaning that only base calls that differ to a designated reference sequence need to be stored.</a:t>
            </a:r>
          </a:p>
          <a:p>
            <a:endParaRPr lang="en-US" b="0" i="0" dirty="0">
              <a:solidFill>
                <a:srgbClr val="202124"/>
              </a:solidFill>
              <a:effectLst/>
              <a:latin typeface="Roboto" panose="02000000000000000000" pitchFamily="2" charset="0"/>
            </a:endParaRPr>
          </a:p>
          <a:p>
            <a:pPr marL="285750" indent="-285750">
              <a:buFont typeface="Arial" panose="020B0604020202020204" pitchFamily="34" charset="0"/>
              <a:buChar char="•"/>
            </a:pPr>
            <a:r>
              <a:rPr lang="en-US" dirty="0"/>
              <a:t>444 flow cycles</a:t>
            </a:r>
          </a:p>
          <a:p>
            <a:pPr marL="285750" indent="-285750">
              <a:buFont typeface="Arial" panose="020B0604020202020204" pitchFamily="34" charset="0"/>
              <a:buChar char="•"/>
            </a:pPr>
            <a:r>
              <a:rPr lang="en-US" dirty="0"/>
              <a:t>20 </a:t>
            </a:r>
            <a:r>
              <a:rPr lang="en-US" dirty="0" err="1"/>
              <a:t>hr</a:t>
            </a:r>
            <a:r>
              <a:rPr lang="en-US" dirty="0"/>
              <a:t> run time</a:t>
            </a:r>
          </a:p>
          <a:p>
            <a:pPr marL="285750" indent="-285750">
              <a:buFont typeface="Arial" panose="020B0604020202020204" pitchFamily="34" charset="0"/>
              <a:buChar char="•"/>
            </a:pPr>
            <a:r>
              <a:rPr lang="en-US" dirty="0"/>
              <a:t>Avg. 282 bp; mode 310 bp</a:t>
            </a:r>
          </a:p>
          <a:p>
            <a:pPr marL="285750" indent="-285750">
              <a:buFont typeface="Arial" panose="020B0604020202020204" pitchFamily="34" charset="0"/>
              <a:buChar char="•"/>
            </a:pPr>
            <a:r>
              <a:rPr lang="en-US" dirty="0"/>
              <a:t>60x mean coverage (40x used for analysis)</a:t>
            </a:r>
          </a:p>
          <a:p>
            <a:endParaRPr lang="en-US" b="0" i="0" dirty="0">
              <a:solidFill>
                <a:srgbClr val="202124"/>
              </a:solidFill>
              <a:effectLst/>
              <a:latin typeface="Roboto" panose="02000000000000000000" pitchFamily="2" charset="0"/>
            </a:endParaRPr>
          </a:p>
          <a:p>
            <a:endParaRPr lang="en-US" dirty="0"/>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6</a:t>
            </a:fld>
            <a:endParaRPr lang="en-US" altLang="en-US"/>
          </a:p>
        </p:txBody>
      </p:sp>
    </p:spTree>
    <p:extLst>
      <p:ext uri="{BB962C8B-B14F-4D97-AF65-F5344CB8AC3E}">
        <p14:creationId xmlns:p14="http://schemas.microsoft.com/office/powerpoint/2010/main" val="42772671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a:solidFill>
                <a:srgbClr val="202124"/>
              </a:solidFill>
              <a:effectLst/>
              <a:latin typeface="Roboto" panose="02000000000000000000" pitchFamily="2" charset="0"/>
            </a:endParaRPr>
          </a:p>
          <a:p>
            <a:endParaRPr lang="en-US"/>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smtClean="0"/>
              <a:pPr>
                <a:defRPr/>
              </a:pPr>
              <a:t>7</a:t>
            </a:fld>
            <a:endParaRPr lang="en-US" altLang="en-US"/>
          </a:p>
        </p:txBody>
      </p:sp>
    </p:spTree>
    <p:extLst>
      <p:ext uri="{BB962C8B-B14F-4D97-AF65-F5344CB8AC3E}">
        <p14:creationId xmlns:p14="http://schemas.microsoft.com/office/powerpoint/2010/main" val="3749249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ＭＳ Ｐゴシック"/>
                <a:cs typeface="Calibri"/>
              </a:rPr>
              <a:t>Independent – different types of read lengths, different cartridges, different run recipes, different throughputs</a:t>
            </a:r>
            <a:endParaRPr lang="en-US">
              <a:cs typeface="Calibri"/>
            </a:endParaRPr>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a:pPr>
                <a:defRPr/>
              </a:pPr>
              <a:t>8</a:t>
            </a:fld>
            <a:endParaRPr lang="en-US" altLang="en-US"/>
          </a:p>
        </p:txBody>
      </p:sp>
    </p:spTree>
    <p:extLst>
      <p:ext uri="{BB962C8B-B14F-4D97-AF65-F5344CB8AC3E}">
        <p14:creationId xmlns:p14="http://schemas.microsoft.com/office/powerpoint/2010/main" val="864926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ＭＳ Ｐゴシック"/>
                <a:cs typeface="Calibri"/>
              </a:rPr>
              <a:t>The linear library is denatured and annealed to a splint oligo. A ligation reaction circularizes the library that is then cleaned up using enzymatic digestion and purification beads.</a:t>
            </a:r>
          </a:p>
          <a:p>
            <a:r>
              <a:rPr lang="en-US" dirty="0">
                <a:ea typeface="ＭＳ Ｐゴシック"/>
                <a:cs typeface="Calibri"/>
              </a:rPr>
              <a:t>A circularization reaction supports one linear library or a pool of up to 96 indexed linear libraries as input. </a:t>
            </a:r>
            <a:endParaRPr lang="en-US" dirty="0">
              <a:cs typeface="Calibri"/>
            </a:endParaRPr>
          </a:p>
          <a:p>
            <a:r>
              <a:rPr lang="en-US" dirty="0">
                <a:ea typeface="ＭＳ Ｐゴシック"/>
                <a:cs typeface="Calibri"/>
              </a:rPr>
              <a:t>Pollination </a:t>
            </a:r>
          </a:p>
          <a:p>
            <a:r>
              <a:rPr lang="en-US" dirty="0">
                <a:ea typeface="ＭＳ Ｐゴシック"/>
                <a:cs typeface="Calibri"/>
              </a:rPr>
              <a:t>Instead of binding a single labeled nucleotide at each of those thousands of locations in the cluster, AVITI technology uses a different approach: a single fluor with many octopus-like tentacle arms, each arm having a single nucleotide type.</a:t>
            </a:r>
            <a:endParaRPr lang="en-US" dirty="0"/>
          </a:p>
          <a:p>
            <a:r>
              <a:rPr lang="en-US" dirty="0">
                <a:ea typeface="ＭＳ Ｐゴシック"/>
                <a:cs typeface="Calibri"/>
              </a:rPr>
              <a:t>The AVITI octopus-like labeled molecule is called an </a:t>
            </a:r>
            <a:r>
              <a:rPr lang="en-US" dirty="0" err="1">
                <a:ea typeface="ＭＳ Ｐゴシック"/>
                <a:cs typeface="Calibri"/>
              </a:rPr>
              <a:t>Avidite</a:t>
            </a:r>
            <a:r>
              <a:rPr lang="en-US" dirty="0">
                <a:ea typeface="ＭＳ Ｐゴシック"/>
                <a:cs typeface="Calibri"/>
              </a:rPr>
              <a:t> and has four different colors, and four different nucleotides. 100s of </a:t>
            </a:r>
            <a:r>
              <a:rPr lang="en-US" dirty="0" err="1">
                <a:ea typeface="ＭＳ Ｐゴシック"/>
                <a:cs typeface="Calibri"/>
              </a:rPr>
              <a:t>avidites</a:t>
            </a:r>
            <a:r>
              <a:rPr lang="en-US" dirty="0">
                <a:ea typeface="ＭＳ Ｐゴシック"/>
                <a:cs typeface="Calibri"/>
              </a:rPr>
              <a:t> bind per DNA feature, generates scalable signal. On the core of the </a:t>
            </a:r>
            <a:r>
              <a:rPr lang="en-US" dirty="0" err="1">
                <a:ea typeface="ＭＳ Ｐゴシック"/>
                <a:cs typeface="Calibri"/>
              </a:rPr>
              <a:t>avidite</a:t>
            </a:r>
            <a:r>
              <a:rPr lang="en-US" dirty="0">
                <a:ea typeface="ＭＳ Ｐゴシック"/>
                <a:cs typeface="Calibri"/>
              </a:rPr>
              <a:t>—the body of the octopus—are multiple fluorophores that are measured by an optical imaging system. The avidity comes when one </a:t>
            </a:r>
            <a:r>
              <a:rPr lang="en-US" dirty="0" err="1">
                <a:ea typeface="ＭＳ Ｐゴシック"/>
                <a:cs typeface="Calibri"/>
              </a:rPr>
              <a:t>avidite</a:t>
            </a:r>
            <a:r>
              <a:rPr lang="en-US" dirty="0">
                <a:ea typeface="ＭＳ Ｐゴシック"/>
                <a:cs typeface="Calibri"/>
              </a:rPr>
              <a:t>, with multiple nucleotides, binds on multiple contact points to create a tighter binding.</a:t>
            </a:r>
            <a:endParaRPr lang="en-US" dirty="0">
              <a:cs typeface="Calibri"/>
            </a:endParaRPr>
          </a:p>
          <a:p>
            <a:r>
              <a:rPr lang="en-US" dirty="0">
                <a:ea typeface="ＭＳ Ｐゴシック"/>
                <a:cs typeface="Calibri"/>
              </a:rPr>
              <a:t>They claim translates to a stronger/scalable signal, less background, lower concentrations of needed reagents, ultimately lower cost</a:t>
            </a:r>
          </a:p>
        </p:txBody>
      </p:sp>
      <p:sp>
        <p:nvSpPr>
          <p:cNvPr id="4" name="Slide Number Placeholder 3"/>
          <p:cNvSpPr>
            <a:spLocks noGrp="1"/>
          </p:cNvSpPr>
          <p:nvPr>
            <p:ph type="sldNum" sz="quarter" idx="5"/>
          </p:nvPr>
        </p:nvSpPr>
        <p:spPr/>
        <p:txBody>
          <a:bodyPr/>
          <a:lstStyle/>
          <a:p>
            <a:pPr>
              <a:defRPr/>
            </a:pPr>
            <a:fld id="{DDA98F1E-BCAE-4343-AA20-F06BD7EAF4C8}" type="slidenum">
              <a:rPr lang="en-US" altLang="en-US"/>
              <a:pPr>
                <a:defRPr/>
              </a:pPr>
              <a:t>9</a:t>
            </a:fld>
            <a:endParaRPr lang="en-US" altLang="en-US"/>
          </a:p>
        </p:txBody>
      </p:sp>
    </p:spTree>
    <p:extLst>
      <p:ext uri="{BB962C8B-B14F-4D97-AF65-F5344CB8AC3E}">
        <p14:creationId xmlns:p14="http://schemas.microsoft.com/office/powerpoint/2010/main" val="6300871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TextBox 3"/>
          <p:cNvSpPr txBox="1"/>
          <p:nvPr/>
        </p:nvSpPr>
        <p:spPr>
          <a:xfrm>
            <a:off x="127000" y="5757863"/>
            <a:ext cx="8885238" cy="274637"/>
          </a:xfrm>
          <a:prstGeom prst="rect">
            <a:avLst/>
          </a:prstGeom>
          <a:noFill/>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defRPr/>
            </a:pPr>
            <a:r>
              <a:rPr lang="en-US" altLang="en-US" sz="1200">
                <a:latin typeface="Times New Roman" charset="0"/>
              </a:rPr>
              <a:t>………………..……………………………………………………………………………………………………………………………………..</a:t>
            </a:r>
          </a:p>
        </p:txBody>
      </p:sp>
      <p:pic>
        <p:nvPicPr>
          <p:cNvPr id="5" name="Picture 8" descr="NC Butterfly gust.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57800" y="1028700"/>
            <a:ext cx="3441700" cy="3314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8" descr="NC Horiz Logo_sm_cmyk.jp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055938" y="6042025"/>
            <a:ext cx="3036887"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685800" y="1600197"/>
            <a:ext cx="4572000" cy="274320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5400" b="1" i="0">
                <a:latin typeface="Arial"/>
                <a:cs typeface="Arial"/>
              </a:defRPr>
            </a:lvl1pPr>
          </a:lstStyle>
          <a:p>
            <a:r>
              <a:rPr lang="en-US"/>
              <a:t>Click to edit Master title style</a:t>
            </a:r>
          </a:p>
        </p:txBody>
      </p:sp>
      <p:sp>
        <p:nvSpPr>
          <p:cNvPr id="3" name="Subtitle 2"/>
          <p:cNvSpPr>
            <a:spLocks noGrp="1"/>
          </p:cNvSpPr>
          <p:nvPr>
            <p:ph type="subTitle" idx="1"/>
          </p:nvPr>
        </p:nvSpPr>
        <p:spPr>
          <a:xfrm>
            <a:off x="1371600" y="4800600"/>
            <a:ext cx="6400800" cy="914400"/>
          </a:xfrm>
        </p:spPr>
        <p:txBody>
          <a:bodyPr>
            <a:normAutofit/>
          </a:bodyPr>
          <a:lstStyle>
            <a:lvl1pPr marL="0" indent="0" algn="ctr">
              <a:buNone/>
              <a:defRPr sz="2400">
                <a:solidFill>
                  <a:schemeClr val="bg1">
                    <a:lumMod val="50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7" name="Date Placeholder 3"/>
          <p:cNvSpPr>
            <a:spLocks noGrp="1"/>
          </p:cNvSpPr>
          <p:nvPr>
            <p:ph type="dt" sz="half" idx="10"/>
          </p:nvPr>
        </p:nvSpPr>
        <p:spPr/>
        <p:txBody>
          <a:bodyPr/>
          <a:lstStyle>
            <a:lvl1pPr>
              <a:defRPr/>
            </a:lvl1pPr>
          </a:lstStyle>
          <a:p>
            <a:pPr>
              <a:defRPr/>
            </a:pPr>
            <a:fld id="{E4184129-ECEB-F54B-8C3C-A249283BE2E1}" type="datetime1">
              <a:rPr lang="en-US" altLang="en-US"/>
              <a:pPr>
                <a:defRPr/>
              </a:pPr>
              <a:t>11/6/22</a:t>
            </a:fld>
            <a:endParaRPr lang="en-US" alt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7175904C-CC1E-914C-B776-634CA148EFFB}" type="slidenum">
              <a:rPr lang="en-US" altLang="en-US"/>
              <a:pPr>
                <a:defRPr/>
              </a:pPr>
              <a:t>‹#›</a:t>
            </a:fld>
            <a:endParaRPr lang="en-US" altLang="en-US"/>
          </a:p>
        </p:txBody>
      </p:sp>
    </p:spTree>
    <p:extLst>
      <p:ext uri="{BB962C8B-B14F-4D97-AF65-F5344CB8AC3E}">
        <p14:creationId xmlns:p14="http://schemas.microsoft.com/office/powerpoint/2010/main" val="435462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9_Title and Content">
    <p:spTree>
      <p:nvGrpSpPr>
        <p:cNvPr id="1" name=""/>
        <p:cNvGrpSpPr/>
        <p:nvPr/>
      </p:nvGrpSpPr>
      <p:grpSpPr>
        <a:xfrm>
          <a:off x="0" y="0"/>
          <a:ext cx="0" cy="0"/>
          <a:chOff x="0" y="0"/>
          <a:chExt cx="0" cy="0"/>
        </a:xfrm>
      </p:grpSpPr>
      <p:sp>
        <p:nvSpPr>
          <p:cNvPr id="4" name="TextBox 3"/>
          <p:cNvSpPr txBox="1"/>
          <p:nvPr/>
        </p:nvSpPr>
        <p:spPr>
          <a:xfrm>
            <a:off x="127000" y="5757863"/>
            <a:ext cx="8885238" cy="274637"/>
          </a:xfrm>
          <a:prstGeom prst="rect">
            <a:avLst/>
          </a:prstGeom>
          <a:noFill/>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defRPr/>
            </a:pPr>
            <a:r>
              <a:rPr lang="en-US" altLang="en-US" sz="1200">
                <a:latin typeface="Times New Roman" charset="0"/>
              </a:rPr>
              <a:t>………………..……………………………………………………………………………………………………………………………………..</a:t>
            </a:r>
          </a:p>
        </p:txBody>
      </p:sp>
      <p:pic>
        <p:nvPicPr>
          <p:cNvPr id="5" name="Picture 8" descr="NC Turtle.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3838" y="1417638"/>
            <a:ext cx="1155700" cy="115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8" descr="NC Horiz Logo_sm_cmyk.jp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055938" y="6042025"/>
            <a:ext cx="3036887"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lvl1pPr>
              <a:defRPr b="1">
                <a:latin typeface="Arial"/>
                <a:cs typeface="Arial"/>
              </a:defRPr>
            </a:lvl1pPr>
          </a:lstStyle>
          <a:p>
            <a:r>
              <a:rPr lang="en-US"/>
              <a:t>Click to edit Master title style</a:t>
            </a:r>
          </a:p>
        </p:txBody>
      </p:sp>
      <p:sp>
        <p:nvSpPr>
          <p:cNvPr id="3" name="Content Placeholder 2"/>
          <p:cNvSpPr>
            <a:spLocks noGrp="1"/>
          </p:cNvSpPr>
          <p:nvPr>
            <p:ph idx="1"/>
          </p:nvPr>
        </p:nvSpPr>
        <p:spPr>
          <a:xfrm>
            <a:off x="1379782" y="1600200"/>
            <a:ext cx="7307017" cy="4157745"/>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93F27B09-FC1A-284F-8805-FE2CCDCCB51B}" type="datetime1">
              <a:rPr lang="en-US" altLang="en-US"/>
              <a:pPr>
                <a:defRPr/>
              </a:pPr>
              <a:t>11/6/22</a:t>
            </a:fld>
            <a:endParaRPr lang="en-US" alt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87B0F286-5CB4-B843-8748-3C0ACA9210BB}" type="slidenum">
              <a:rPr lang="en-US" altLang="en-US"/>
              <a:pPr>
                <a:defRPr/>
              </a:pPr>
              <a:t>‹#›</a:t>
            </a:fld>
            <a:endParaRPr lang="en-US" altLang="en-US"/>
          </a:p>
        </p:txBody>
      </p:sp>
    </p:spTree>
    <p:extLst>
      <p:ext uri="{BB962C8B-B14F-4D97-AF65-F5344CB8AC3E}">
        <p14:creationId xmlns:p14="http://schemas.microsoft.com/office/powerpoint/2010/main" val="1212660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5" name="Picture 8" descr="NC logo-delete frame horizontal_12.18.14.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903538" y="6057900"/>
            <a:ext cx="30353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199" y="1600200"/>
            <a:ext cx="3846551" cy="4157745"/>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ontent Placeholder 2"/>
          <p:cNvSpPr>
            <a:spLocks noGrp="1"/>
          </p:cNvSpPr>
          <p:nvPr>
            <p:ph idx="13"/>
          </p:nvPr>
        </p:nvSpPr>
        <p:spPr>
          <a:xfrm>
            <a:off x="4879936" y="1600200"/>
            <a:ext cx="3806864" cy="4157745"/>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p:cNvSpPr>
            <a:spLocks noGrp="1"/>
          </p:cNvSpPr>
          <p:nvPr>
            <p:ph type="title"/>
          </p:nvPr>
        </p:nvSpPr>
        <p:spPr>
          <a:xfrm>
            <a:off x="457200" y="274638"/>
            <a:ext cx="8229600" cy="1143000"/>
          </a:xfrm>
        </p:spPr>
        <p:txBody>
          <a:bodyPr/>
          <a:lstStyle>
            <a:lvl1pPr>
              <a:defRPr b="1">
                <a:latin typeface="Arial"/>
                <a:cs typeface="Arial"/>
              </a:defRPr>
            </a:lvl1pPr>
          </a:lstStyle>
          <a:p>
            <a:r>
              <a:rPr lang="en-US"/>
              <a:t>Click to edit Master title style</a:t>
            </a:r>
          </a:p>
        </p:txBody>
      </p:sp>
      <p:sp>
        <p:nvSpPr>
          <p:cNvPr id="9" name="Date Placeholder 3"/>
          <p:cNvSpPr>
            <a:spLocks noGrp="1"/>
          </p:cNvSpPr>
          <p:nvPr>
            <p:ph type="dt" sz="half" idx="14"/>
          </p:nvPr>
        </p:nvSpPr>
        <p:spPr/>
        <p:txBody>
          <a:bodyPr/>
          <a:lstStyle>
            <a:lvl1pPr>
              <a:defRPr/>
            </a:lvl1pPr>
          </a:lstStyle>
          <a:p>
            <a:pPr>
              <a:defRPr/>
            </a:pPr>
            <a:fld id="{90617859-2D21-8A43-A465-B4425A0B2F3E}" type="datetime1">
              <a:rPr lang="en-US" altLang="en-US"/>
              <a:pPr>
                <a:defRPr/>
              </a:pPr>
              <a:t>11/6/22</a:t>
            </a:fld>
            <a:endParaRPr lang="en-US" altLang="en-US"/>
          </a:p>
        </p:txBody>
      </p:sp>
      <p:sp>
        <p:nvSpPr>
          <p:cNvPr id="10" name="Footer Placeholder 4"/>
          <p:cNvSpPr>
            <a:spLocks noGrp="1"/>
          </p:cNvSpPr>
          <p:nvPr>
            <p:ph type="ftr" sz="quarter" idx="15"/>
          </p:nvPr>
        </p:nvSpPr>
        <p:spPr/>
        <p:txBody>
          <a:bodyPr/>
          <a:lstStyle>
            <a:lvl1pPr>
              <a:defRPr/>
            </a:lvl1pPr>
          </a:lstStyle>
          <a:p>
            <a:pPr>
              <a:defRPr/>
            </a:pPr>
            <a:endParaRPr lang="en-US"/>
          </a:p>
        </p:txBody>
      </p:sp>
      <p:sp>
        <p:nvSpPr>
          <p:cNvPr id="11" name="Slide Number Placeholder 5"/>
          <p:cNvSpPr>
            <a:spLocks noGrp="1"/>
          </p:cNvSpPr>
          <p:nvPr>
            <p:ph type="sldNum" sz="quarter" idx="16"/>
          </p:nvPr>
        </p:nvSpPr>
        <p:spPr/>
        <p:txBody>
          <a:bodyPr/>
          <a:lstStyle>
            <a:lvl1pPr>
              <a:defRPr/>
            </a:lvl1pPr>
          </a:lstStyle>
          <a:p>
            <a:pPr>
              <a:defRPr/>
            </a:pPr>
            <a:fld id="{4EC1AF9A-4447-054B-9077-61F1A317FF38}" type="slidenum">
              <a:rPr lang="en-US" altLang="en-US"/>
              <a:pPr>
                <a:defRPr/>
              </a:pPr>
              <a:t>‹#›</a:t>
            </a:fld>
            <a:endParaRPr lang="en-US" altLang="en-US"/>
          </a:p>
        </p:txBody>
      </p:sp>
    </p:spTree>
    <p:extLst>
      <p:ext uri="{BB962C8B-B14F-4D97-AF65-F5344CB8AC3E}">
        <p14:creationId xmlns:p14="http://schemas.microsoft.com/office/powerpoint/2010/main" val="1559196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Empty White Background">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04B46DC8-0049-024B-A46D-4B13C7F9F289}" type="datetime1">
              <a:rPr lang="en-US" altLang="en-US"/>
              <a:pPr>
                <a:defRPr/>
              </a:pPr>
              <a:t>11/6/22</a:t>
            </a:fld>
            <a:endParaRPr lang="en-US" alt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4D5411A7-056F-D345-967D-EBF4C8B5FD53}" type="slidenum">
              <a:rPr lang="en-US" altLang="en-US"/>
              <a:pPr>
                <a:defRPr/>
              </a:pPr>
              <a:t>‹#›</a:t>
            </a:fld>
            <a:endParaRPr lang="en-US" altLang="en-US"/>
          </a:p>
        </p:txBody>
      </p:sp>
    </p:spTree>
    <p:extLst>
      <p:ext uri="{BB962C8B-B14F-4D97-AF65-F5344CB8AC3E}">
        <p14:creationId xmlns:p14="http://schemas.microsoft.com/office/powerpoint/2010/main" val="2426671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Empty Black Background">
    <p:spTree>
      <p:nvGrpSpPr>
        <p:cNvPr id="1" name=""/>
        <p:cNvGrpSpPr/>
        <p:nvPr/>
      </p:nvGrpSpPr>
      <p:grpSpPr>
        <a:xfrm>
          <a:off x="0" y="0"/>
          <a:ext cx="0" cy="0"/>
          <a:chOff x="0" y="0"/>
          <a:chExt cx="0" cy="0"/>
        </a:xfrm>
      </p:grpSpPr>
      <p:sp>
        <p:nvSpPr>
          <p:cNvPr id="2" name="Date Placeholder 2"/>
          <p:cNvSpPr>
            <a:spLocks noGrp="1"/>
          </p:cNvSpPr>
          <p:nvPr>
            <p:ph type="dt" sz="half" idx="10"/>
          </p:nvPr>
        </p:nvSpPr>
        <p:spPr/>
        <p:txBody>
          <a:bodyPr/>
          <a:lstStyle>
            <a:lvl1pPr>
              <a:defRPr>
                <a:solidFill>
                  <a:srgbClr val="FFFFFF"/>
                </a:solidFill>
              </a:defRPr>
            </a:lvl1pPr>
          </a:lstStyle>
          <a:p>
            <a:pPr>
              <a:defRPr/>
            </a:pPr>
            <a:fld id="{29EE74A5-BC54-CF49-9E66-717F17D53676}" type="datetime1">
              <a:rPr lang="en-US" altLang="en-US"/>
              <a:pPr>
                <a:defRPr/>
              </a:pPr>
              <a:t>11/6/22</a:t>
            </a:fld>
            <a:endParaRPr lang="en-US" altLang="en-US"/>
          </a:p>
        </p:txBody>
      </p:sp>
      <p:sp>
        <p:nvSpPr>
          <p:cNvPr id="3" name="Footer Placeholder 3"/>
          <p:cNvSpPr>
            <a:spLocks noGrp="1"/>
          </p:cNvSpPr>
          <p:nvPr>
            <p:ph type="ftr" sz="quarter" idx="11"/>
          </p:nvPr>
        </p:nvSpPr>
        <p:spPr/>
        <p:txBody>
          <a:bodyPr/>
          <a:lstStyle>
            <a:lvl1pPr>
              <a:defRPr/>
            </a:lvl1pPr>
          </a:lstStyle>
          <a:p>
            <a:pPr>
              <a:defRPr/>
            </a:pPr>
            <a:endParaRPr lang="en-US"/>
          </a:p>
        </p:txBody>
      </p:sp>
      <p:sp>
        <p:nvSpPr>
          <p:cNvPr id="4" name="Slide Number Placeholder 4"/>
          <p:cNvSpPr>
            <a:spLocks noGrp="1"/>
          </p:cNvSpPr>
          <p:nvPr>
            <p:ph type="sldNum" sz="quarter" idx="12"/>
          </p:nvPr>
        </p:nvSpPr>
        <p:spPr/>
        <p:txBody>
          <a:bodyPr/>
          <a:lstStyle>
            <a:lvl1pPr>
              <a:defRPr>
                <a:solidFill>
                  <a:srgbClr val="FFFFFF"/>
                </a:solidFill>
              </a:defRPr>
            </a:lvl1pPr>
          </a:lstStyle>
          <a:p>
            <a:pPr>
              <a:defRPr/>
            </a:pPr>
            <a:fld id="{85169CDD-FADC-0C47-81CA-55E9381E0CB1}" type="slidenum">
              <a:rPr lang="en-US" altLang="en-US"/>
              <a:pPr>
                <a:defRPr/>
              </a:pPr>
              <a:t>‹#›</a:t>
            </a:fld>
            <a:endParaRPr lang="en-US" altLang="en-US"/>
          </a:p>
        </p:txBody>
      </p:sp>
    </p:spTree>
    <p:extLst>
      <p:ext uri="{BB962C8B-B14F-4D97-AF65-F5344CB8AC3E}">
        <p14:creationId xmlns:p14="http://schemas.microsoft.com/office/powerpoint/2010/main" val="1821190454"/>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4" name="TextBox 3"/>
          <p:cNvSpPr txBox="1"/>
          <p:nvPr/>
        </p:nvSpPr>
        <p:spPr>
          <a:xfrm>
            <a:off x="127000" y="5757863"/>
            <a:ext cx="8885238" cy="274637"/>
          </a:xfrm>
          <a:prstGeom prst="rect">
            <a:avLst/>
          </a:prstGeom>
          <a:noFill/>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defRPr/>
            </a:pPr>
            <a:r>
              <a:rPr lang="en-US" altLang="en-US" sz="1200">
                <a:latin typeface="Times New Roman" charset="0"/>
              </a:rPr>
              <a:t>………………..……………………………………………………………………………………………………………………………………..</a:t>
            </a:r>
          </a:p>
        </p:txBody>
      </p:sp>
      <p:pic>
        <p:nvPicPr>
          <p:cNvPr id="5" name="Picture 8" descr="NC Butterfly gust.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1028700"/>
            <a:ext cx="3441700" cy="3314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8" descr="NC Horiz Logo_sm_cmyk_wht type.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055938" y="6054725"/>
            <a:ext cx="3036887" cy="72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685800" y="1600197"/>
            <a:ext cx="4572000" cy="274320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5400" b="1" i="0">
                <a:latin typeface="Arial"/>
                <a:cs typeface="Arial"/>
              </a:defRPr>
            </a:lvl1pPr>
          </a:lstStyle>
          <a:p>
            <a:r>
              <a:rPr lang="en-US"/>
              <a:t>Click to edit Master title style</a:t>
            </a:r>
          </a:p>
        </p:txBody>
      </p:sp>
      <p:sp>
        <p:nvSpPr>
          <p:cNvPr id="3" name="Subtitle 2"/>
          <p:cNvSpPr>
            <a:spLocks noGrp="1"/>
          </p:cNvSpPr>
          <p:nvPr>
            <p:ph type="subTitle" idx="1"/>
          </p:nvPr>
        </p:nvSpPr>
        <p:spPr>
          <a:xfrm>
            <a:off x="1371600" y="4800600"/>
            <a:ext cx="6400800" cy="914400"/>
          </a:xfrm>
        </p:spPr>
        <p:txBody>
          <a:bodyPr>
            <a:normAutofit/>
          </a:bodyPr>
          <a:lstStyle>
            <a:lvl1pPr marL="0" indent="0" algn="ctr">
              <a:buNone/>
              <a:defRPr sz="2400">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7" name="Date Placeholder 3"/>
          <p:cNvSpPr>
            <a:spLocks noGrp="1"/>
          </p:cNvSpPr>
          <p:nvPr>
            <p:ph type="dt" sz="half" idx="10"/>
          </p:nvPr>
        </p:nvSpPr>
        <p:spPr/>
        <p:txBody>
          <a:bodyPr/>
          <a:lstStyle>
            <a:lvl1pPr>
              <a:defRPr/>
            </a:lvl1pPr>
          </a:lstStyle>
          <a:p>
            <a:pPr>
              <a:defRPr/>
            </a:pPr>
            <a:fld id="{F4DDAF84-5E74-DD45-810C-FECA099B9613}" type="datetime1">
              <a:rPr lang="en-US" altLang="en-US"/>
              <a:pPr>
                <a:defRPr/>
              </a:pPr>
              <a:t>11/6/22</a:t>
            </a:fld>
            <a:endParaRPr lang="en-US" alt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10525A85-92E0-304E-937A-DE4BE9FD8D51}" type="slidenum">
              <a:rPr lang="en-US" altLang="en-US"/>
              <a:pPr>
                <a:defRPr/>
              </a:pPr>
              <a:t>‹#›</a:t>
            </a:fld>
            <a:endParaRPr lang="en-US" altLang="en-US"/>
          </a:p>
        </p:txBody>
      </p:sp>
    </p:spTree>
    <p:extLst>
      <p:ext uri="{BB962C8B-B14F-4D97-AF65-F5344CB8AC3E}">
        <p14:creationId xmlns:p14="http://schemas.microsoft.com/office/powerpoint/2010/main" val="186338146"/>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3_Title Slide">
    <p:spTree>
      <p:nvGrpSpPr>
        <p:cNvPr id="1" name=""/>
        <p:cNvGrpSpPr/>
        <p:nvPr/>
      </p:nvGrpSpPr>
      <p:grpSpPr>
        <a:xfrm>
          <a:off x="0" y="0"/>
          <a:ext cx="0" cy="0"/>
          <a:chOff x="0" y="0"/>
          <a:chExt cx="0" cy="0"/>
        </a:xfrm>
      </p:grpSpPr>
      <p:sp>
        <p:nvSpPr>
          <p:cNvPr id="4" name="TextBox 3"/>
          <p:cNvSpPr txBox="1"/>
          <p:nvPr/>
        </p:nvSpPr>
        <p:spPr>
          <a:xfrm>
            <a:off x="127000" y="5757863"/>
            <a:ext cx="8885238" cy="274637"/>
          </a:xfrm>
          <a:prstGeom prst="rect">
            <a:avLst/>
          </a:prstGeom>
          <a:noFill/>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defRPr/>
            </a:pPr>
            <a:r>
              <a:rPr lang="en-US" altLang="en-US" sz="1200">
                <a:latin typeface="Times New Roman" charset="0"/>
              </a:rPr>
              <a:t>………………..……………………………………………………………………………………………………………………………………..</a:t>
            </a:r>
          </a:p>
        </p:txBody>
      </p:sp>
      <p:pic>
        <p:nvPicPr>
          <p:cNvPr id="5" name="Picture 7" descr="NC Horiz Logo_sm_cmyk_wht type.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055938" y="6054725"/>
            <a:ext cx="3036887" cy="72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457200" y="1600197"/>
            <a:ext cx="8229600" cy="2743200"/>
          </a:xfrm>
        </p:spPr>
        <p:txBody>
          <a:bodyPr>
            <a:noAutofit/>
          </a:bodyPr>
          <a:lstStyle>
            <a:lvl1pPr marL="0" marR="0" indent="0" algn="l" defTabSz="457200" rtl="0" eaLnBrk="1" fontAlgn="auto" latinLnBrk="0" hangingPunct="1">
              <a:lnSpc>
                <a:spcPct val="100000"/>
              </a:lnSpc>
              <a:spcBef>
                <a:spcPct val="0"/>
              </a:spcBef>
              <a:spcAft>
                <a:spcPts val="0"/>
              </a:spcAft>
              <a:buClrTx/>
              <a:buSzTx/>
              <a:buFontTx/>
              <a:buNone/>
              <a:tabLst/>
              <a:defRPr sz="5400" b="1" i="0">
                <a:latin typeface="Arial"/>
                <a:cs typeface="Arial"/>
              </a:defRPr>
            </a:lvl1pPr>
          </a:lstStyle>
          <a:p>
            <a:r>
              <a:rPr lang="en-US"/>
              <a:t>Click to edit Master title style</a:t>
            </a:r>
          </a:p>
        </p:txBody>
      </p:sp>
      <p:sp>
        <p:nvSpPr>
          <p:cNvPr id="3" name="Subtitle 2"/>
          <p:cNvSpPr>
            <a:spLocks noGrp="1"/>
          </p:cNvSpPr>
          <p:nvPr>
            <p:ph type="subTitle" idx="1"/>
          </p:nvPr>
        </p:nvSpPr>
        <p:spPr>
          <a:xfrm>
            <a:off x="1371600" y="4800600"/>
            <a:ext cx="6400800" cy="914400"/>
          </a:xfrm>
        </p:spPr>
        <p:txBody>
          <a:bodyPr>
            <a:normAutofit/>
          </a:bodyPr>
          <a:lstStyle>
            <a:lvl1pPr marL="0" indent="0" algn="ctr">
              <a:buNone/>
              <a:defRPr sz="2400">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6" name="Date Placeholder 3"/>
          <p:cNvSpPr>
            <a:spLocks noGrp="1"/>
          </p:cNvSpPr>
          <p:nvPr>
            <p:ph type="dt" sz="half" idx="10"/>
          </p:nvPr>
        </p:nvSpPr>
        <p:spPr/>
        <p:txBody>
          <a:bodyPr/>
          <a:lstStyle>
            <a:lvl1pPr>
              <a:defRPr/>
            </a:lvl1pPr>
          </a:lstStyle>
          <a:p>
            <a:pPr>
              <a:defRPr/>
            </a:pPr>
            <a:fld id="{5BBFBCDA-8576-F34F-B07D-6238863471B8}" type="datetime1">
              <a:rPr lang="en-US" altLang="en-US"/>
              <a:pPr>
                <a:defRPr/>
              </a:pPr>
              <a:t>11/6/22</a:t>
            </a:fld>
            <a:endParaRPr lang="en-US" altLang="en-US"/>
          </a:p>
        </p:txBody>
      </p:sp>
      <p:sp>
        <p:nvSpPr>
          <p:cNvPr id="7" name="Footer Placeholder 4"/>
          <p:cNvSpPr>
            <a:spLocks noGrp="1"/>
          </p:cNvSpPr>
          <p:nvPr>
            <p:ph type="ftr" sz="quarter" idx="11"/>
          </p:nvPr>
        </p:nvSpPr>
        <p:spPr/>
        <p:txBody>
          <a:bodyPr/>
          <a:lstStyle>
            <a:lvl1pPr>
              <a:defRPr/>
            </a:lvl1pPr>
          </a:lstStyle>
          <a:p>
            <a:pPr>
              <a:defRPr/>
            </a:pPr>
            <a:endParaRPr lang="en-US"/>
          </a:p>
        </p:txBody>
      </p:sp>
      <p:sp>
        <p:nvSpPr>
          <p:cNvPr id="8" name="Slide Number Placeholder 5"/>
          <p:cNvSpPr>
            <a:spLocks noGrp="1"/>
          </p:cNvSpPr>
          <p:nvPr>
            <p:ph type="sldNum" sz="quarter" idx="12"/>
          </p:nvPr>
        </p:nvSpPr>
        <p:spPr/>
        <p:txBody>
          <a:bodyPr/>
          <a:lstStyle>
            <a:lvl1pPr>
              <a:defRPr/>
            </a:lvl1pPr>
          </a:lstStyle>
          <a:p>
            <a:pPr>
              <a:defRPr/>
            </a:pPr>
            <a:fld id="{DB420B7C-4B39-F94C-BCA8-A11CA181533B}" type="slidenum">
              <a:rPr lang="en-US" altLang="en-US"/>
              <a:pPr>
                <a:defRPr/>
              </a:pPr>
              <a:t>‹#›</a:t>
            </a:fld>
            <a:endParaRPr lang="en-US" altLang="en-US"/>
          </a:p>
        </p:txBody>
      </p:sp>
    </p:spTree>
    <p:extLst>
      <p:ext uri="{BB962C8B-B14F-4D97-AF65-F5344CB8AC3E}">
        <p14:creationId xmlns:p14="http://schemas.microsoft.com/office/powerpoint/2010/main" val="75406249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TextBox 3"/>
          <p:cNvSpPr txBox="1"/>
          <p:nvPr/>
        </p:nvSpPr>
        <p:spPr>
          <a:xfrm>
            <a:off x="127000" y="5757863"/>
            <a:ext cx="8885238" cy="274637"/>
          </a:xfrm>
          <a:prstGeom prst="rect">
            <a:avLst/>
          </a:prstGeom>
          <a:noFill/>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defRPr/>
            </a:pPr>
            <a:r>
              <a:rPr lang="en-US" altLang="en-US" sz="1200">
                <a:latin typeface="Times New Roman" charset="0"/>
              </a:rPr>
              <a:t>………………..……………………………………………………………………………………………………………………………………..</a:t>
            </a:r>
          </a:p>
        </p:txBody>
      </p:sp>
      <p:pic>
        <p:nvPicPr>
          <p:cNvPr id="5" name="Picture 7" descr="NC Horiz Logo_sm_cmyk.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055938" y="6042025"/>
            <a:ext cx="3036887"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lvl1pPr>
              <a:defRPr b="1">
                <a:latin typeface="Arial"/>
                <a:cs typeface="Arial"/>
              </a:defRPr>
            </a:lvl1pPr>
          </a:lstStyle>
          <a:p>
            <a:r>
              <a:rPr lang="en-US"/>
              <a:t>Click to edit Master title style</a:t>
            </a:r>
          </a:p>
        </p:txBody>
      </p:sp>
      <p:sp>
        <p:nvSpPr>
          <p:cNvPr id="3" name="Content Placeholder 2"/>
          <p:cNvSpPr>
            <a:spLocks noGrp="1"/>
          </p:cNvSpPr>
          <p:nvPr>
            <p:ph idx="1"/>
          </p:nvPr>
        </p:nvSpPr>
        <p:spPr>
          <a:xfrm>
            <a:off x="457200" y="1600200"/>
            <a:ext cx="8229600" cy="4157745"/>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10"/>
          </p:nvPr>
        </p:nvSpPr>
        <p:spPr/>
        <p:txBody>
          <a:bodyPr/>
          <a:lstStyle>
            <a:lvl1pPr>
              <a:defRPr/>
            </a:lvl1pPr>
          </a:lstStyle>
          <a:p>
            <a:pPr>
              <a:defRPr/>
            </a:pPr>
            <a:fld id="{4C165B53-EC6A-9847-8FA0-8305BF05FA02}" type="datetime1">
              <a:rPr lang="en-US" altLang="en-US"/>
              <a:pPr>
                <a:defRPr/>
              </a:pPr>
              <a:t>11/6/22</a:t>
            </a:fld>
            <a:endParaRPr lang="en-US" altLang="en-US"/>
          </a:p>
        </p:txBody>
      </p:sp>
      <p:sp>
        <p:nvSpPr>
          <p:cNvPr id="7" name="Footer Placeholder 4"/>
          <p:cNvSpPr>
            <a:spLocks noGrp="1"/>
          </p:cNvSpPr>
          <p:nvPr>
            <p:ph type="ftr" sz="quarter" idx="11"/>
          </p:nvPr>
        </p:nvSpPr>
        <p:spPr/>
        <p:txBody>
          <a:bodyPr/>
          <a:lstStyle>
            <a:lvl1pPr>
              <a:defRPr/>
            </a:lvl1pPr>
          </a:lstStyle>
          <a:p>
            <a:pPr>
              <a:defRPr/>
            </a:pPr>
            <a:endParaRPr lang="en-US"/>
          </a:p>
        </p:txBody>
      </p:sp>
      <p:sp>
        <p:nvSpPr>
          <p:cNvPr id="8" name="Slide Number Placeholder 5"/>
          <p:cNvSpPr>
            <a:spLocks noGrp="1"/>
          </p:cNvSpPr>
          <p:nvPr>
            <p:ph type="sldNum" sz="quarter" idx="12"/>
          </p:nvPr>
        </p:nvSpPr>
        <p:spPr/>
        <p:txBody>
          <a:bodyPr/>
          <a:lstStyle>
            <a:lvl1pPr>
              <a:defRPr/>
            </a:lvl1pPr>
          </a:lstStyle>
          <a:p>
            <a:pPr>
              <a:defRPr/>
            </a:pPr>
            <a:fld id="{C2CDF517-5157-9449-8FC4-DC2BDACB6500}" type="slidenum">
              <a:rPr lang="en-US" altLang="en-US"/>
              <a:pPr>
                <a:defRPr/>
              </a:pPr>
              <a:t>‹#›</a:t>
            </a:fld>
            <a:endParaRPr lang="en-US" altLang="en-US"/>
          </a:p>
        </p:txBody>
      </p:sp>
    </p:spTree>
    <p:extLst>
      <p:ext uri="{BB962C8B-B14F-4D97-AF65-F5344CB8AC3E}">
        <p14:creationId xmlns:p14="http://schemas.microsoft.com/office/powerpoint/2010/main" val="1227369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mpty White Backgroun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1143000"/>
          </a:xfrm>
        </p:spPr>
        <p:txBody>
          <a:bodyPr/>
          <a:lstStyle>
            <a:lvl1pPr>
              <a:defRPr b="1">
                <a:latin typeface="Arial"/>
                <a:cs typeface="Arial"/>
              </a:defRPr>
            </a:lvl1pPr>
          </a:lstStyle>
          <a:p>
            <a:r>
              <a:rPr lang="en-US"/>
              <a:t>Click to edit Master title style</a:t>
            </a:r>
          </a:p>
        </p:txBody>
      </p:sp>
      <p:sp>
        <p:nvSpPr>
          <p:cNvPr id="6" name="Content Placeholder 2"/>
          <p:cNvSpPr>
            <a:spLocks noGrp="1"/>
          </p:cNvSpPr>
          <p:nvPr>
            <p:ph idx="1"/>
          </p:nvPr>
        </p:nvSpPr>
        <p:spPr>
          <a:xfrm>
            <a:off x="457200" y="1600200"/>
            <a:ext cx="8229600" cy="4157745"/>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64697F46-A612-9B4C-BAC3-DFDDB68F6A91}" type="datetime1">
              <a:rPr lang="en-US" altLang="en-US"/>
              <a:pPr>
                <a:defRPr/>
              </a:pPr>
              <a:t>11/6/22</a:t>
            </a:fld>
            <a:endParaRPr lang="en-US" altLang="en-US"/>
          </a:p>
        </p:txBody>
      </p:sp>
      <p:sp>
        <p:nvSpPr>
          <p:cNvPr id="7" name="Footer Placeholder 4"/>
          <p:cNvSpPr>
            <a:spLocks noGrp="1"/>
          </p:cNvSpPr>
          <p:nvPr>
            <p:ph type="ftr" sz="quarter" idx="11"/>
          </p:nvPr>
        </p:nvSpPr>
        <p:spPr/>
        <p:txBody>
          <a:bodyPr/>
          <a:lstStyle>
            <a:lvl1pPr>
              <a:defRPr/>
            </a:lvl1pPr>
          </a:lstStyle>
          <a:p>
            <a:pPr>
              <a:defRPr/>
            </a:pPr>
            <a:endParaRPr lang="en-US"/>
          </a:p>
        </p:txBody>
      </p:sp>
      <p:sp>
        <p:nvSpPr>
          <p:cNvPr id="8" name="Slide Number Placeholder 5"/>
          <p:cNvSpPr>
            <a:spLocks noGrp="1"/>
          </p:cNvSpPr>
          <p:nvPr>
            <p:ph type="sldNum" sz="quarter" idx="12"/>
          </p:nvPr>
        </p:nvSpPr>
        <p:spPr/>
        <p:txBody>
          <a:bodyPr/>
          <a:lstStyle>
            <a:lvl1pPr>
              <a:defRPr/>
            </a:lvl1pPr>
          </a:lstStyle>
          <a:p>
            <a:pPr>
              <a:defRPr/>
            </a:pPr>
            <a:fld id="{A6569D46-45AA-A145-A3C5-BF841F3DFC23}" type="slidenum">
              <a:rPr lang="en-US" altLang="en-US"/>
              <a:pPr>
                <a:defRPr/>
              </a:pPr>
              <a:t>‹#›</a:t>
            </a:fld>
            <a:endParaRPr lang="en-US" altLang="en-US"/>
          </a:p>
        </p:txBody>
      </p:sp>
    </p:spTree>
    <p:extLst>
      <p:ext uri="{BB962C8B-B14F-4D97-AF65-F5344CB8AC3E}">
        <p14:creationId xmlns:p14="http://schemas.microsoft.com/office/powerpoint/2010/main" val="978756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mpty Black Backgroun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1143000"/>
          </a:xfrm>
        </p:spPr>
        <p:txBody>
          <a:bodyPr/>
          <a:lstStyle>
            <a:lvl1pPr>
              <a:defRPr b="1">
                <a:latin typeface="Arial"/>
                <a:cs typeface="Arial"/>
              </a:defRPr>
            </a:lvl1pPr>
          </a:lstStyle>
          <a:p>
            <a:r>
              <a:rPr lang="en-US"/>
              <a:t>Click to edit Master title style</a:t>
            </a:r>
          </a:p>
        </p:txBody>
      </p:sp>
      <p:sp>
        <p:nvSpPr>
          <p:cNvPr id="6" name="Content Placeholder 2"/>
          <p:cNvSpPr>
            <a:spLocks noGrp="1"/>
          </p:cNvSpPr>
          <p:nvPr>
            <p:ph idx="1"/>
          </p:nvPr>
        </p:nvSpPr>
        <p:spPr>
          <a:xfrm>
            <a:off x="457200" y="1600200"/>
            <a:ext cx="8229600" cy="4157745"/>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2"/>
          <p:cNvSpPr>
            <a:spLocks noGrp="1"/>
          </p:cNvSpPr>
          <p:nvPr>
            <p:ph type="dt" sz="half" idx="10"/>
          </p:nvPr>
        </p:nvSpPr>
        <p:spPr/>
        <p:txBody>
          <a:bodyPr/>
          <a:lstStyle>
            <a:lvl1pPr>
              <a:defRPr>
                <a:solidFill>
                  <a:srgbClr val="FFFFFF"/>
                </a:solidFill>
              </a:defRPr>
            </a:lvl1pPr>
          </a:lstStyle>
          <a:p>
            <a:pPr>
              <a:defRPr/>
            </a:pPr>
            <a:fld id="{06AD22C4-59E1-B941-82CB-3B8FCBB09212}" type="datetime1">
              <a:rPr lang="en-US" altLang="en-US"/>
              <a:pPr>
                <a:defRPr/>
              </a:pPr>
              <a:t>11/6/22</a:t>
            </a:fld>
            <a:endParaRPr lang="en-US" altLang="en-US"/>
          </a:p>
        </p:txBody>
      </p:sp>
      <p:sp>
        <p:nvSpPr>
          <p:cNvPr id="7" name="Footer Placeholder 3"/>
          <p:cNvSpPr>
            <a:spLocks noGrp="1"/>
          </p:cNvSpPr>
          <p:nvPr>
            <p:ph type="ftr" sz="quarter" idx="11"/>
          </p:nvPr>
        </p:nvSpPr>
        <p:spPr/>
        <p:txBody>
          <a:bodyPr/>
          <a:lstStyle>
            <a:lvl1pPr>
              <a:defRPr/>
            </a:lvl1pPr>
          </a:lstStyle>
          <a:p>
            <a:pPr>
              <a:defRPr/>
            </a:pPr>
            <a:endParaRPr lang="en-US"/>
          </a:p>
        </p:txBody>
      </p:sp>
      <p:sp>
        <p:nvSpPr>
          <p:cNvPr id="8" name="Slide Number Placeholder 4"/>
          <p:cNvSpPr>
            <a:spLocks noGrp="1"/>
          </p:cNvSpPr>
          <p:nvPr>
            <p:ph type="sldNum" sz="quarter" idx="12"/>
          </p:nvPr>
        </p:nvSpPr>
        <p:spPr/>
        <p:txBody>
          <a:bodyPr/>
          <a:lstStyle>
            <a:lvl1pPr>
              <a:defRPr>
                <a:solidFill>
                  <a:srgbClr val="FFFFFF"/>
                </a:solidFill>
              </a:defRPr>
            </a:lvl1pPr>
          </a:lstStyle>
          <a:p>
            <a:pPr>
              <a:defRPr/>
            </a:pPr>
            <a:fld id="{5A9D7C66-3AA5-D64F-BD55-963D53EAB43C}" type="slidenum">
              <a:rPr lang="en-US" altLang="en-US"/>
              <a:pPr>
                <a:defRPr/>
              </a:pPr>
              <a:t>‹#›</a:t>
            </a:fld>
            <a:endParaRPr lang="en-US" altLang="en-US"/>
          </a:p>
        </p:txBody>
      </p:sp>
    </p:spTree>
    <p:extLst>
      <p:ext uri="{BB962C8B-B14F-4D97-AF65-F5344CB8AC3E}">
        <p14:creationId xmlns:p14="http://schemas.microsoft.com/office/powerpoint/2010/main" val="1815815840"/>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5_Title and Content">
    <p:spTree>
      <p:nvGrpSpPr>
        <p:cNvPr id="1" name=""/>
        <p:cNvGrpSpPr/>
        <p:nvPr/>
      </p:nvGrpSpPr>
      <p:grpSpPr>
        <a:xfrm>
          <a:off x="0" y="0"/>
          <a:ext cx="0" cy="0"/>
          <a:chOff x="0" y="0"/>
          <a:chExt cx="0" cy="0"/>
        </a:xfrm>
      </p:grpSpPr>
      <p:sp>
        <p:nvSpPr>
          <p:cNvPr id="4" name="TextBox 3"/>
          <p:cNvSpPr txBox="1"/>
          <p:nvPr/>
        </p:nvSpPr>
        <p:spPr>
          <a:xfrm>
            <a:off x="127000" y="5757863"/>
            <a:ext cx="8885238" cy="274637"/>
          </a:xfrm>
          <a:prstGeom prst="rect">
            <a:avLst/>
          </a:prstGeom>
          <a:noFill/>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defRPr/>
            </a:pPr>
            <a:r>
              <a:rPr lang="en-US" altLang="en-US" sz="1200">
                <a:latin typeface="Times New Roman" charset="0"/>
              </a:rPr>
              <a:t>………………..……………………………………………………………………………………………………………………………………..</a:t>
            </a:r>
          </a:p>
        </p:txBody>
      </p:sp>
      <p:pic>
        <p:nvPicPr>
          <p:cNvPr id="5" name="Picture 8" descr="NC Hummingbird .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7000" y="1417638"/>
            <a:ext cx="1231900" cy="95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8" descr="NC logo-delete frame horizontal_12.18.14.eps"/>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903538" y="6057900"/>
            <a:ext cx="30353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lvl1pPr>
              <a:defRPr b="1">
                <a:latin typeface="Arial"/>
                <a:cs typeface="Arial"/>
              </a:defRPr>
            </a:lvl1pPr>
          </a:lstStyle>
          <a:p>
            <a:r>
              <a:rPr lang="en-US"/>
              <a:t>Click to edit Master title style</a:t>
            </a:r>
          </a:p>
        </p:txBody>
      </p:sp>
      <p:sp>
        <p:nvSpPr>
          <p:cNvPr id="3" name="Content Placeholder 2"/>
          <p:cNvSpPr>
            <a:spLocks noGrp="1"/>
          </p:cNvSpPr>
          <p:nvPr>
            <p:ph idx="1"/>
          </p:nvPr>
        </p:nvSpPr>
        <p:spPr>
          <a:xfrm>
            <a:off x="1379782" y="1600200"/>
            <a:ext cx="7307017" cy="4157745"/>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4D680157-5CC8-704E-B9E2-6CAC281F405B}" type="datetime1">
              <a:rPr lang="en-US" altLang="en-US"/>
              <a:pPr>
                <a:defRPr/>
              </a:pPr>
              <a:t>11/6/22</a:t>
            </a:fld>
            <a:endParaRPr lang="en-US" alt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6CCFE833-F6D1-C14F-8D20-1507B9055560}" type="slidenum">
              <a:rPr lang="en-US" altLang="en-US"/>
              <a:pPr>
                <a:defRPr/>
              </a:pPr>
              <a:t>‹#›</a:t>
            </a:fld>
            <a:endParaRPr lang="en-US" altLang="en-US"/>
          </a:p>
        </p:txBody>
      </p:sp>
    </p:spTree>
    <p:extLst>
      <p:ext uri="{BB962C8B-B14F-4D97-AF65-F5344CB8AC3E}">
        <p14:creationId xmlns:p14="http://schemas.microsoft.com/office/powerpoint/2010/main" val="5267153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7_Title and Content">
    <p:spTree>
      <p:nvGrpSpPr>
        <p:cNvPr id="1" name=""/>
        <p:cNvGrpSpPr/>
        <p:nvPr/>
      </p:nvGrpSpPr>
      <p:grpSpPr>
        <a:xfrm>
          <a:off x="0" y="0"/>
          <a:ext cx="0" cy="0"/>
          <a:chOff x="0" y="0"/>
          <a:chExt cx="0" cy="0"/>
        </a:xfrm>
      </p:grpSpPr>
      <p:sp>
        <p:nvSpPr>
          <p:cNvPr id="4" name="TextBox 3"/>
          <p:cNvSpPr txBox="1"/>
          <p:nvPr/>
        </p:nvSpPr>
        <p:spPr>
          <a:xfrm>
            <a:off x="127000" y="5757863"/>
            <a:ext cx="8885238" cy="274637"/>
          </a:xfrm>
          <a:prstGeom prst="rect">
            <a:avLst/>
          </a:prstGeom>
          <a:noFill/>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defRPr/>
            </a:pPr>
            <a:r>
              <a:rPr lang="en-US" altLang="en-US" sz="1200">
                <a:latin typeface="Times New Roman" charset="0"/>
              </a:rPr>
              <a:t>………………..……………………………………………………………………………………………………………………………………..</a:t>
            </a:r>
          </a:p>
        </p:txBody>
      </p:sp>
      <p:pic>
        <p:nvPicPr>
          <p:cNvPr id="5" name="Picture 8" descr="NC Rabbit.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2438" y="1417638"/>
            <a:ext cx="990600"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8" descr="NC Horiz Logo_sm_cmyk.jp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055938" y="6042025"/>
            <a:ext cx="3036887"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lvl1pPr>
              <a:defRPr b="1">
                <a:latin typeface="Arial"/>
                <a:cs typeface="Arial"/>
              </a:defRPr>
            </a:lvl1pPr>
          </a:lstStyle>
          <a:p>
            <a:r>
              <a:rPr lang="en-US"/>
              <a:t>Click to edit Master title style</a:t>
            </a:r>
          </a:p>
        </p:txBody>
      </p:sp>
      <p:sp>
        <p:nvSpPr>
          <p:cNvPr id="3" name="Content Placeholder 2"/>
          <p:cNvSpPr>
            <a:spLocks noGrp="1"/>
          </p:cNvSpPr>
          <p:nvPr>
            <p:ph idx="1"/>
          </p:nvPr>
        </p:nvSpPr>
        <p:spPr>
          <a:xfrm>
            <a:off x="1379782" y="1600200"/>
            <a:ext cx="7307017" cy="4157745"/>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4DA56FC8-EEBC-2544-A7BD-AB1756141F5F}" type="datetime1">
              <a:rPr lang="en-US" altLang="en-US"/>
              <a:pPr>
                <a:defRPr/>
              </a:pPr>
              <a:t>11/6/22</a:t>
            </a:fld>
            <a:endParaRPr lang="en-US" alt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E6ECBD2E-0CFF-7046-9964-C1E19C787F92}" type="slidenum">
              <a:rPr lang="en-US" altLang="en-US"/>
              <a:pPr>
                <a:defRPr/>
              </a:pPr>
              <a:t>‹#›</a:t>
            </a:fld>
            <a:endParaRPr lang="en-US" altLang="en-US"/>
          </a:p>
        </p:txBody>
      </p:sp>
    </p:spTree>
    <p:extLst>
      <p:ext uri="{BB962C8B-B14F-4D97-AF65-F5344CB8AC3E}">
        <p14:creationId xmlns:p14="http://schemas.microsoft.com/office/powerpoint/2010/main" val="577513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8_Title and Content">
    <p:spTree>
      <p:nvGrpSpPr>
        <p:cNvPr id="1" name=""/>
        <p:cNvGrpSpPr/>
        <p:nvPr/>
      </p:nvGrpSpPr>
      <p:grpSpPr>
        <a:xfrm>
          <a:off x="0" y="0"/>
          <a:ext cx="0" cy="0"/>
          <a:chOff x="0" y="0"/>
          <a:chExt cx="0" cy="0"/>
        </a:xfrm>
      </p:grpSpPr>
      <p:sp>
        <p:nvSpPr>
          <p:cNvPr id="4" name="TextBox 3"/>
          <p:cNvSpPr txBox="1"/>
          <p:nvPr/>
        </p:nvSpPr>
        <p:spPr>
          <a:xfrm>
            <a:off x="127000" y="5757863"/>
            <a:ext cx="8885238" cy="274637"/>
          </a:xfrm>
          <a:prstGeom prst="rect">
            <a:avLst/>
          </a:prstGeom>
          <a:noFill/>
        </p:spPr>
        <p:txBody>
          <a:bodyPr>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defRPr/>
            </a:pPr>
            <a:r>
              <a:rPr lang="en-US" altLang="en-US" sz="1200">
                <a:latin typeface="Times New Roman" charset="0"/>
              </a:rPr>
              <a:t>………………..……………………………………………………………………………………………………………………………………..</a:t>
            </a:r>
          </a:p>
        </p:txBody>
      </p:sp>
      <p:pic>
        <p:nvPicPr>
          <p:cNvPr id="5" name="Picture 8" descr="NC Squirrel.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417638"/>
            <a:ext cx="901700"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8" descr="NC logo-delete frame horizontal_12.18.14.eps"/>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903538" y="6057900"/>
            <a:ext cx="3035300" cy="684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lvl1pPr>
              <a:defRPr b="1">
                <a:latin typeface="Arial"/>
                <a:cs typeface="Arial"/>
              </a:defRPr>
            </a:lvl1pPr>
          </a:lstStyle>
          <a:p>
            <a:r>
              <a:rPr lang="en-US"/>
              <a:t>Click to edit Master title style</a:t>
            </a:r>
          </a:p>
        </p:txBody>
      </p:sp>
      <p:sp>
        <p:nvSpPr>
          <p:cNvPr id="3" name="Content Placeholder 2"/>
          <p:cNvSpPr>
            <a:spLocks noGrp="1"/>
          </p:cNvSpPr>
          <p:nvPr>
            <p:ph idx="1"/>
          </p:nvPr>
        </p:nvSpPr>
        <p:spPr>
          <a:xfrm>
            <a:off x="1379782" y="1600200"/>
            <a:ext cx="7307017" cy="4157745"/>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B849ADF3-4868-5D4A-914B-41CC69917EA0}" type="datetime1">
              <a:rPr lang="en-US" altLang="en-US"/>
              <a:pPr>
                <a:defRPr/>
              </a:pPr>
              <a:t>11/6/22</a:t>
            </a:fld>
            <a:endParaRPr lang="en-US" alt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EB03C138-1729-EF4A-9136-5702CD2F8097}" type="slidenum">
              <a:rPr lang="en-US" altLang="en-US"/>
              <a:pPr>
                <a:defRPr/>
              </a:pPr>
              <a:t>‹#›</a:t>
            </a:fld>
            <a:endParaRPr lang="en-US" altLang="en-US"/>
          </a:p>
        </p:txBody>
      </p:sp>
    </p:spTree>
    <p:extLst>
      <p:ext uri="{BB962C8B-B14F-4D97-AF65-F5344CB8AC3E}">
        <p14:creationId xmlns:p14="http://schemas.microsoft.com/office/powerpoint/2010/main" val="1782507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eaLnBrk="1" hangingPunct="1">
              <a:defRPr sz="1200" b="1">
                <a:solidFill>
                  <a:srgbClr val="898989"/>
                </a:solidFill>
              </a:defRPr>
            </a:lvl1pPr>
          </a:lstStyle>
          <a:p>
            <a:pPr>
              <a:defRPr/>
            </a:pPr>
            <a:fld id="{32F33962-A4CE-8344-85E4-188A8CAC810C}" type="datetime1">
              <a:rPr lang="en-US" altLang="en-US"/>
              <a:pPr>
                <a:defRPr/>
              </a:pPr>
              <a:t>11/6/22</a:t>
            </a:fld>
            <a:endParaRPr lang="en-US" alt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b="1">
                <a:solidFill>
                  <a:schemeClr val="tx1">
                    <a:tint val="75000"/>
                  </a:schemeClr>
                </a:solidFill>
                <a:latin typeface="Arial"/>
                <a:ea typeface="+mn-ea"/>
                <a:cs typeface="Aria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b="1">
                <a:solidFill>
                  <a:srgbClr val="898989"/>
                </a:solidFill>
              </a:defRPr>
            </a:lvl1pPr>
          </a:lstStyle>
          <a:p>
            <a:pPr>
              <a:defRPr/>
            </a:pPr>
            <a:fld id="{3A358294-94DC-284F-A57D-6F1D8D61F822}"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4641" r:id="rId1"/>
    <p:sldLayoutId id="2147484642" r:id="rId2"/>
    <p:sldLayoutId id="2147484643" r:id="rId3"/>
    <p:sldLayoutId id="2147484644" r:id="rId4"/>
    <p:sldLayoutId id="2147484639" r:id="rId5"/>
    <p:sldLayoutId id="2147484645" r:id="rId6"/>
    <p:sldLayoutId id="2147484646" r:id="rId7"/>
    <p:sldLayoutId id="2147484647" r:id="rId8"/>
    <p:sldLayoutId id="2147484648" r:id="rId9"/>
    <p:sldLayoutId id="2147484649" r:id="rId10"/>
    <p:sldLayoutId id="2147484650" r:id="rId11"/>
    <p:sldLayoutId id="2147484640" r:id="rId12"/>
    <p:sldLayoutId id="2147484651" r:id="rId13"/>
  </p:sldLayoutIdLst>
  <p:txStyles>
    <p:title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ＭＳ Ｐゴシック" charset="-128"/>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Arial"/>
          <a:ea typeface="ＭＳ Ｐゴシック" charset="-128"/>
          <a:cs typeface="ＭＳ Ｐゴシック" charset="-128"/>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Arial"/>
          <a:ea typeface="Geneva" charset="0"/>
          <a:cs typeface="Arial"/>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Arial"/>
          <a:ea typeface="Arial" charset="0"/>
          <a:cs typeface="Arial"/>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Arial"/>
          <a:ea typeface="Arial" charset="0"/>
          <a:cs typeface="Arial"/>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Arial"/>
          <a:ea typeface="Arial"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file:////crii.org/shares/Research/RESIGM/IGM%20Tech%20Dev/AGBT2022/PacBio/PacBio%20AGBT%20Workshop%20v2.pdf" TargetMode="External"/><Relationship Id="rId2" Type="http://schemas.openxmlformats.org/officeDocument/2006/relationships/image" Target="../media/image36.png"/><Relationship Id="rId1" Type="http://schemas.openxmlformats.org/officeDocument/2006/relationships/slideLayout" Target="../slideLayouts/slideLayout4.xml"/><Relationship Id="rId4" Type="http://schemas.openxmlformats.org/officeDocument/2006/relationships/hyperlink" Target="https://medium.com/@sbarnettARK/pacbio-doubles-down-on-accuracy-by-acquiring-omniome-875e64c943cf"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24.png"/><Relationship Id="rId5" Type="http://schemas.openxmlformats.org/officeDocument/2006/relationships/hyperlink" Target="https://www.elementbiosciences.com/resources/videos" TargetMode="Externa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ctrTitle"/>
          </p:nvPr>
        </p:nvSpPr>
        <p:spPr>
          <a:xfrm>
            <a:off x="207590" y="1600200"/>
            <a:ext cx="5515596" cy="2743200"/>
          </a:xfrm>
        </p:spPr>
        <p:txBody>
          <a:bodyPr/>
          <a:lstStyle/>
          <a:p>
            <a:pPr fontAlgn="base">
              <a:spcAft>
                <a:spcPct val="0"/>
              </a:spcAft>
            </a:pPr>
            <a:r>
              <a:rPr lang="en-US" altLang="en-US" sz="3600" dirty="0">
                <a:latin typeface="Arial" charset="0"/>
              </a:rPr>
              <a:t>Emerging NGS Platforms</a:t>
            </a:r>
            <a:endParaRPr lang="en-US" altLang="en-US" sz="3600" i="1" dirty="0">
              <a:latin typeface="Arial"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2">
            <a:extLst>
              <a:ext uri="{FF2B5EF4-FFF2-40B4-BE49-F238E27FC236}">
                <a16:creationId xmlns:a16="http://schemas.microsoft.com/office/drawing/2014/main" id="{9831CA27-991C-7732-FE5A-9D0541DA8F96}"/>
              </a:ext>
            </a:extLst>
          </p:cNvPr>
          <p:cNvSpPr>
            <a:spLocks noGrp="1"/>
          </p:cNvSpPr>
          <p:nvPr>
            <p:ph idx="1"/>
          </p:nvPr>
        </p:nvSpPr>
        <p:spPr>
          <a:xfrm>
            <a:off x="114300" y="676275"/>
            <a:ext cx="8694964" cy="2246524"/>
          </a:xfrm>
          <a:solidFill>
            <a:schemeClr val="accent3">
              <a:lumMod val="40000"/>
              <a:lumOff val="60000"/>
            </a:schemeClr>
          </a:solidFill>
          <a:ln>
            <a:solidFill>
              <a:schemeClr val="accent3">
                <a:lumMod val="20000"/>
                <a:lumOff val="80000"/>
              </a:schemeClr>
            </a:solidFill>
          </a:ln>
        </p:spPr>
        <p:txBody>
          <a:bodyPr vert="horz" wrap="square" lIns="91440" tIns="45720" rIns="91440" bIns="45720" numCol="1" anchor="ctr" anchorCtr="0" compatLnSpc="1">
            <a:prstTxWarp prst="textNoShape">
              <a:avLst/>
            </a:prstTxWarp>
          </a:bodyPr>
          <a:lstStyle/>
          <a:p>
            <a:pPr marL="0" indent="0">
              <a:buNone/>
            </a:pPr>
            <a:r>
              <a:rPr lang="en-US" sz="2000" b="1">
                <a:ea typeface="ＭＳ Ｐゴシック"/>
              </a:rPr>
              <a:t>  Output</a:t>
            </a:r>
            <a:endParaRPr lang="en-US" sz="2000" b="1"/>
          </a:p>
        </p:txBody>
      </p:sp>
      <p:sp>
        <p:nvSpPr>
          <p:cNvPr id="2" name="Title 1"/>
          <p:cNvSpPr>
            <a:spLocks noGrp="1"/>
          </p:cNvSpPr>
          <p:nvPr>
            <p:ph type="title"/>
          </p:nvPr>
        </p:nvSpPr>
        <p:spPr>
          <a:xfrm>
            <a:off x="457200" y="-231354"/>
            <a:ext cx="8229600" cy="1143000"/>
          </a:xfrm>
        </p:spPr>
        <p:txBody>
          <a:bodyPr/>
          <a:lstStyle/>
          <a:p>
            <a:r>
              <a:rPr lang="en-US" sz="2800">
                <a:ea typeface="ＭＳ Ｐゴシック"/>
              </a:rPr>
              <a:t>Element Biosciences - AVITI</a:t>
            </a:r>
            <a:endParaRPr lang="en-US" sz="2800"/>
          </a:p>
        </p:txBody>
      </p:sp>
      <p:pic>
        <p:nvPicPr>
          <p:cNvPr id="5" name="Picture 5" descr="Table&#10;&#10;Description automatically generated">
            <a:extLst>
              <a:ext uri="{FF2B5EF4-FFF2-40B4-BE49-F238E27FC236}">
                <a16:creationId xmlns:a16="http://schemas.microsoft.com/office/drawing/2014/main" id="{8E22DE66-FC7C-6087-67E9-87E5104D6A3F}"/>
              </a:ext>
            </a:extLst>
          </p:cNvPr>
          <p:cNvPicPr>
            <a:picLocks noChangeAspect="1"/>
          </p:cNvPicPr>
          <p:nvPr/>
        </p:nvPicPr>
        <p:blipFill rotWithShape="1">
          <a:blip r:embed="rId3"/>
          <a:srcRect r="-155" b="55004"/>
          <a:stretch/>
        </p:blipFill>
        <p:spPr>
          <a:xfrm>
            <a:off x="1436779" y="752613"/>
            <a:ext cx="7255605" cy="2099094"/>
          </a:xfrm>
          <a:prstGeom prst="rect">
            <a:avLst/>
          </a:prstGeom>
        </p:spPr>
      </p:pic>
      <p:sp>
        <p:nvSpPr>
          <p:cNvPr id="18" name="Content Placeholder 12">
            <a:extLst>
              <a:ext uri="{FF2B5EF4-FFF2-40B4-BE49-F238E27FC236}">
                <a16:creationId xmlns:a16="http://schemas.microsoft.com/office/drawing/2014/main" id="{6A0A5F5C-0E45-0E25-C290-B056D030F5D8}"/>
              </a:ext>
            </a:extLst>
          </p:cNvPr>
          <p:cNvSpPr txBox="1">
            <a:spLocks/>
          </p:cNvSpPr>
          <p:nvPr/>
        </p:nvSpPr>
        <p:spPr bwMode="auto">
          <a:xfrm>
            <a:off x="114300" y="3345312"/>
            <a:ext cx="8694963" cy="2495340"/>
          </a:xfrm>
          <a:prstGeom prst="rect">
            <a:avLst/>
          </a:prstGeom>
          <a:solidFill>
            <a:schemeClr val="accent1">
              <a:lumMod val="40000"/>
              <a:lumOff val="60000"/>
            </a:schemeClr>
          </a:solidFill>
          <a:ln>
            <a:solidFill>
              <a:schemeClr val="tx2">
                <a:lumMod val="20000"/>
                <a:lumOff val="80000"/>
              </a:schemeClr>
            </a:solidFill>
          </a:ln>
          <a:extLs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Arial"/>
                <a:ea typeface="ＭＳ Ｐゴシック" charset="-128"/>
                <a:cs typeface="Arial"/>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Arial"/>
                <a:ea typeface="Geneva" charset="0"/>
                <a:cs typeface="Arial"/>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Arial"/>
                <a:ea typeface="Arial" charset="0"/>
                <a:cs typeface="Arial"/>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Arial"/>
                <a:ea typeface="Arial" charset="0"/>
                <a:cs typeface="Arial"/>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Arial"/>
                <a:ea typeface="Arial"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000" b="1">
                <a:ea typeface="ＭＳ Ｐゴシック"/>
              </a:rPr>
              <a:t>Tunable</a:t>
            </a:r>
            <a:endParaRPr lang="en-US" sz="2000"/>
          </a:p>
          <a:p>
            <a:pPr marL="0" indent="0">
              <a:buNone/>
            </a:pPr>
            <a:r>
              <a:rPr lang="en-US" sz="2000" b="1">
                <a:ea typeface="ＭＳ Ｐゴシック"/>
              </a:rPr>
              <a:t>   run </a:t>
            </a:r>
            <a:endParaRPr lang="en-US" sz="2000"/>
          </a:p>
          <a:p>
            <a:pPr marL="0" indent="0">
              <a:buNone/>
            </a:pPr>
            <a:r>
              <a:rPr lang="en-US" sz="2000" b="1">
                <a:ea typeface="ＭＳ Ｐゴシック"/>
              </a:rPr>
              <a:t>  time</a:t>
            </a:r>
            <a:endParaRPr lang="en-US" sz="2000"/>
          </a:p>
        </p:txBody>
      </p:sp>
      <p:pic>
        <p:nvPicPr>
          <p:cNvPr id="6" name="Picture 5" descr="Table&#10;&#10;Description automatically generated">
            <a:extLst>
              <a:ext uri="{FF2B5EF4-FFF2-40B4-BE49-F238E27FC236}">
                <a16:creationId xmlns:a16="http://schemas.microsoft.com/office/drawing/2014/main" id="{F7FBBCB5-253D-0949-E287-C232141762E1}"/>
              </a:ext>
            </a:extLst>
          </p:cNvPr>
          <p:cNvPicPr>
            <a:picLocks noChangeAspect="1"/>
          </p:cNvPicPr>
          <p:nvPr/>
        </p:nvPicPr>
        <p:blipFill rotWithShape="1">
          <a:blip r:embed="rId3"/>
          <a:srcRect t="49882" r="-155" b="236"/>
          <a:stretch/>
        </p:blipFill>
        <p:spPr>
          <a:xfrm>
            <a:off x="1436777" y="3408273"/>
            <a:ext cx="7282093" cy="2357874"/>
          </a:xfrm>
          <a:prstGeom prst="rect">
            <a:avLst/>
          </a:prstGeom>
        </p:spPr>
      </p:pic>
      <p:pic>
        <p:nvPicPr>
          <p:cNvPr id="3" name="Picture 3" descr="Table&#10;&#10;Description automatically generated">
            <a:extLst>
              <a:ext uri="{FF2B5EF4-FFF2-40B4-BE49-F238E27FC236}">
                <a16:creationId xmlns:a16="http://schemas.microsoft.com/office/drawing/2014/main" id="{B9822BE4-6102-4DCF-2AB9-ABB93D8E18B2}"/>
              </a:ext>
            </a:extLst>
          </p:cNvPr>
          <p:cNvPicPr>
            <a:picLocks noChangeAspect="1"/>
          </p:cNvPicPr>
          <p:nvPr/>
        </p:nvPicPr>
        <p:blipFill rotWithShape="1">
          <a:blip r:embed="rId4"/>
          <a:srcRect l="4193" t="48125" r="81183" b="19357"/>
          <a:stretch/>
        </p:blipFill>
        <p:spPr>
          <a:xfrm>
            <a:off x="298509" y="1403632"/>
            <a:ext cx="1256341" cy="1448803"/>
          </a:xfrm>
          <a:prstGeom prst="rect">
            <a:avLst/>
          </a:prstGeom>
        </p:spPr>
      </p:pic>
    </p:spTree>
    <p:extLst>
      <p:ext uri="{BB962C8B-B14F-4D97-AF65-F5344CB8AC3E}">
        <p14:creationId xmlns:p14="http://schemas.microsoft.com/office/powerpoint/2010/main" val="16574387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06BDD43-F07C-4CAF-A223-5402A659F687}"/>
              </a:ext>
            </a:extLst>
          </p:cNvPr>
          <p:cNvSpPr/>
          <p:nvPr/>
        </p:nvSpPr>
        <p:spPr>
          <a:xfrm>
            <a:off x="0" y="5869021"/>
            <a:ext cx="9144000" cy="9889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Element Bioscience (AVITI) in Summary</a:t>
            </a:r>
          </a:p>
        </p:txBody>
      </p:sp>
      <p:sp>
        <p:nvSpPr>
          <p:cNvPr id="11" name="Content Placeholder 2">
            <a:extLst>
              <a:ext uri="{FF2B5EF4-FFF2-40B4-BE49-F238E27FC236}">
                <a16:creationId xmlns:a16="http://schemas.microsoft.com/office/drawing/2014/main" id="{20566FD2-C7B7-4C1D-BE13-53643BEE23D1}"/>
              </a:ext>
            </a:extLst>
          </p:cNvPr>
          <p:cNvSpPr>
            <a:spLocks noGrp="1"/>
          </p:cNvSpPr>
          <p:nvPr>
            <p:ph idx="1"/>
          </p:nvPr>
        </p:nvSpPr>
        <p:spPr>
          <a:xfrm>
            <a:off x="128825" y="510754"/>
            <a:ext cx="8949499" cy="6284981"/>
          </a:xfrm>
        </p:spPr>
        <p:txBody>
          <a:bodyPr/>
          <a:lstStyle/>
          <a:p>
            <a:r>
              <a:rPr lang="en-US" sz="1800" dirty="0">
                <a:latin typeface="+mj-lt"/>
                <a:ea typeface="ＭＳ Ｐゴシック"/>
              </a:rPr>
              <a:t>Technology: </a:t>
            </a:r>
            <a:r>
              <a:rPr lang="en-US" sz="1800" b="1" dirty="0">
                <a:solidFill>
                  <a:srgbClr val="00B050"/>
                </a:solidFill>
                <a:latin typeface="+mj-lt"/>
                <a:ea typeface="ＭＳ Ｐゴシック"/>
              </a:rPr>
              <a:t>Sequencing-by-synthesis</a:t>
            </a:r>
            <a:endParaRPr lang="en-US" sz="1800" dirty="0">
              <a:latin typeface="+mj-lt"/>
              <a:ea typeface="ＭＳ Ｐゴシック"/>
            </a:endParaRPr>
          </a:p>
          <a:p>
            <a:r>
              <a:rPr lang="en-US" sz="1800" dirty="0">
                <a:latin typeface="+mj-lt"/>
                <a:ea typeface="ＭＳ Ｐゴシック"/>
              </a:rPr>
              <a:t>Output: </a:t>
            </a:r>
            <a:endParaRPr lang="en-US" sz="1800" dirty="0">
              <a:solidFill>
                <a:srgbClr val="000000"/>
              </a:solidFill>
              <a:latin typeface="+mj-lt"/>
              <a:ea typeface="ＭＳ Ｐゴシック"/>
            </a:endParaRPr>
          </a:p>
          <a:p>
            <a:pPr lvl="1"/>
            <a:r>
              <a:rPr lang="en-US" sz="1800" b="1" dirty="0">
                <a:solidFill>
                  <a:srgbClr val="00B050"/>
                </a:solidFill>
                <a:latin typeface="+mj-lt"/>
                <a:ea typeface="ＭＳ Ｐゴシック"/>
              </a:rPr>
              <a:t>2 x 150</a:t>
            </a:r>
            <a:r>
              <a:rPr lang="en-US" sz="1800" dirty="0">
                <a:solidFill>
                  <a:srgbClr val="000000"/>
                </a:solidFill>
                <a:latin typeface="+mj-lt"/>
                <a:ea typeface="ＭＳ Ｐゴシック"/>
              </a:rPr>
              <a:t>        </a:t>
            </a:r>
            <a:r>
              <a:rPr lang="en-US" sz="1800" b="1" dirty="0">
                <a:solidFill>
                  <a:srgbClr val="00B050"/>
                </a:solidFill>
                <a:latin typeface="+mj-lt"/>
                <a:ea typeface="ＭＳ Ｐゴシック"/>
              </a:rPr>
              <a:t>240Gb / 800M read pairs per flow cell</a:t>
            </a:r>
          </a:p>
          <a:p>
            <a:pPr lvl="1"/>
            <a:r>
              <a:rPr lang="en-US" sz="1800" b="1" dirty="0">
                <a:solidFill>
                  <a:schemeClr val="tx2"/>
                </a:solidFill>
                <a:latin typeface="+mj-lt"/>
                <a:ea typeface="ＭＳ Ｐゴシック"/>
              </a:rPr>
              <a:t>2 x 150        260-300Gb / &gt;800M read pairs per flow cell     (Broad Institute beta test)  </a:t>
            </a:r>
          </a:p>
          <a:p>
            <a:pPr lvl="1"/>
            <a:r>
              <a:rPr lang="en-US" sz="1800" b="1" dirty="0">
                <a:solidFill>
                  <a:srgbClr val="00B050"/>
                </a:solidFill>
                <a:latin typeface="+mj-lt"/>
                <a:ea typeface="ＭＳ Ｐゴシック"/>
              </a:rPr>
              <a:t>2 x 75          120Gb / 800M read pairs per flow cell</a:t>
            </a:r>
          </a:p>
          <a:p>
            <a:pPr lvl="1"/>
            <a:r>
              <a:rPr lang="en-US" sz="1800" b="1" dirty="0">
                <a:solidFill>
                  <a:schemeClr val="tx2"/>
                </a:solidFill>
                <a:latin typeface="+mj-lt"/>
                <a:ea typeface="ＭＳ Ｐゴシック"/>
              </a:rPr>
              <a:t>2 x 75          130-150Gb /  &gt;800M read pairs per flow cell     (Broad Institute beta test)</a:t>
            </a:r>
            <a:endParaRPr lang="en-US" sz="1800" dirty="0">
              <a:latin typeface="+mj-lt"/>
              <a:ea typeface="ＭＳ Ｐゴシック"/>
            </a:endParaRPr>
          </a:p>
          <a:p>
            <a:r>
              <a:rPr lang="en-US" sz="1800" dirty="0">
                <a:latin typeface="+mj-lt"/>
                <a:ea typeface="ＭＳ Ｐゴシック"/>
              </a:rPr>
              <a:t>Runtime: </a:t>
            </a:r>
            <a:r>
              <a:rPr lang="en-US" sz="1800" b="1" dirty="0">
                <a:solidFill>
                  <a:srgbClr val="00B050"/>
                </a:solidFill>
                <a:latin typeface="+mj-lt"/>
                <a:ea typeface="ＭＳ Ｐゴシック"/>
              </a:rPr>
              <a:t>2 x 150bp (full-scan) - 48 hours</a:t>
            </a:r>
            <a:endParaRPr lang="en-US" sz="800" dirty="0">
              <a:latin typeface="+mj-lt"/>
              <a:ea typeface="ＭＳ Ｐゴシック"/>
            </a:endParaRPr>
          </a:p>
          <a:p>
            <a:r>
              <a:rPr lang="en-US" sz="1800" dirty="0">
                <a:latin typeface="+mj-lt"/>
                <a:ea typeface="ＭＳ Ｐゴシック"/>
              </a:rPr>
              <a:t>Accuracy: </a:t>
            </a:r>
          </a:p>
          <a:p>
            <a:pPr lvl="1"/>
            <a:r>
              <a:rPr lang="en-US" sz="1800" b="1" dirty="0">
                <a:solidFill>
                  <a:srgbClr val="00B050"/>
                </a:solidFill>
                <a:latin typeface="+mj-lt"/>
                <a:ea typeface="ＭＳ Ｐゴシック"/>
              </a:rPr>
              <a:t>SNP:  99.8% recall / 99.2% precision</a:t>
            </a:r>
          </a:p>
          <a:p>
            <a:pPr lvl="1"/>
            <a:r>
              <a:rPr lang="en-US" sz="1800" b="1" dirty="0">
                <a:solidFill>
                  <a:srgbClr val="00B050"/>
                </a:solidFill>
                <a:latin typeface="+mj-lt"/>
                <a:ea typeface="ＭＳ Ｐゴシック"/>
              </a:rPr>
              <a:t>Indel: 99.7% recall /  99.2% precision</a:t>
            </a:r>
          </a:p>
          <a:p>
            <a:pPr lvl="1"/>
            <a:r>
              <a:rPr lang="en-US" sz="1800" b="1" dirty="0">
                <a:solidFill>
                  <a:srgbClr val="00B050"/>
                </a:solidFill>
                <a:latin typeface="+mj-lt"/>
                <a:ea typeface="ＭＳ Ｐゴシック"/>
              </a:rPr>
              <a:t>&gt;90% Q30    (2 x 150, PCR-free libraries)</a:t>
            </a:r>
            <a:endParaRPr lang="en-US" sz="1800" dirty="0">
              <a:latin typeface="+mj-lt"/>
            </a:endParaRPr>
          </a:p>
          <a:p>
            <a:pPr lvl="1"/>
            <a:r>
              <a:rPr lang="en-US" sz="1800" b="1" dirty="0">
                <a:solidFill>
                  <a:schemeClr val="tx2"/>
                </a:solidFill>
                <a:latin typeface="+mj-lt"/>
                <a:ea typeface="ＭＳ Ｐゴシック"/>
              </a:rPr>
              <a:t>&gt;97% Q30      (Broad Institute beta test, 2 x 150, PCR-free libraries, GIAB)</a:t>
            </a:r>
            <a:endParaRPr lang="en-US" sz="1800" dirty="0">
              <a:solidFill>
                <a:schemeClr val="tx2"/>
              </a:solidFill>
              <a:latin typeface="+mj-lt"/>
              <a:ea typeface="ＭＳ Ｐゴシック"/>
            </a:endParaRPr>
          </a:p>
          <a:p>
            <a:pPr lvl="1"/>
            <a:r>
              <a:rPr lang="en-US" sz="1800" b="1" dirty="0">
                <a:solidFill>
                  <a:schemeClr val="tx2"/>
                </a:solidFill>
                <a:latin typeface="+mj-lt"/>
                <a:ea typeface="ＭＳ Ｐゴシック"/>
              </a:rPr>
              <a:t>&gt;87% Q40      (Broad Institute beta test, 2 x 150, PCR-free libraries, GIAB)</a:t>
            </a:r>
            <a:endParaRPr lang="en-US" sz="1800" dirty="0">
              <a:latin typeface="+mj-lt"/>
              <a:ea typeface="ＭＳ Ｐゴシック"/>
            </a:endParaRPr>
          </a:p>
          <a:p>
            <a:pPr>
              <a:buChar char="•"/>
            </a:pPr>
            <a:r>
              <a:rPr lang="en-US" sz="1800" dirty="0">
                <a:latin typeface="+mj-lt"/>
                <a:ea typeface="ＭＳ Ｐゴシック"/>
              </a:rPr>
              <a:t>Instrument cost: </a:t>
            </a:r>
            <a:r>
              <a:rPr lang="en-US" sz="1800" b="1" dirty="0">
                <a:solidFill>
                  <a:srgbClr val="00B050"/>
                </a:solidFill>
                <a:latin typeface="+mj-lt"/>
                <a:ea typeface="ＭＳ Ｐゴシック"/>
              </a:rPr>
              <a:t>$289K</a:t>
            </a:r>
            <a:endParaRPr lang="en-US" sz="1800" dirty="0">
              <a:solidFill>
                <a:srgbClr val="00B050"/>
              </a:solidFill>
              <a:latin typeface="+mj-lt"/>
              <a:ea typeface="ＭＳ Ｐゴシック"/>
            </a:endParaRPr>
          </a:p>
          <a:p>
            <a:pPr lvl="1"/>
            <a:r>
              <a:rPr lang="en-US" sz="1800" b="1" dirty="0">
                <a:solidFill>
                  <a:srgbClr val="00B050"/>
                </a:solidFill>
                <a:latin typeface="+mj-lt"/>
                <a:ea typeface="ＭＳ Ｐゴシック"/>
              </a:rPr>
              <a:t>300-cycle sequencing cartridge:  $1,680    </a:t>
            </a:r>
          </a:p>
          <a:p>
            <a:pPr lvl="1"/>
            <a:r>
              <a:rPr lang="en-US" sz="1800" b="1" dirty="0">
                <a:solidFill>
                  <a:srgbClr val="00B050"/>
                </a:solidFill>
                <a:latin typeface="+mj-lt"/>
                <a:ea typeface="ＭＳ Ｐゴシック"/>
              </a:rPr>
              <a:t>150-cycle sequencing cartridge:  $1,080 (Q4 2022)</a:t>
            </a:r>
          </a:p>
          <a:p>
            <a:pPr lvl="1"/>
            <a:r>
              <a:rPr lang="en-US" sz="1800" b="1" dirty="0">
                <a:solidFill>
                  <a:srgbClr val="00B050"/>
                </a:solidFill>
                <a:latin typeface="+mj-lt"/>
                <a:ea typeface="ＭＳ Ｐゴシック"/>
              </a:rPr>
              <a:t>Price per Gb: $5 - $7 USD</a:t>
            </a:r>
            <a:endParaRPr lang="en-US" sz="1800" dirty="0">
              <a:latin typeface="+mj-lt"/>
              <a:ea typeface="ＭＳ Ｐゴシック"/>
            </a:endParaRPr>
          </a:p>
          <a:p>
            <a:r>
              <a:rPr lang="en-US" sz="1800" dirty="0">
                <a:latin typeface="+mj-lt"/>
                <a:ea typeface="ＭＳ Ｐゴシック"/>
              </a:rPr>
              <a:t>Instrument size (relative): </a:t>
            </a:r>
            <a:r>
              <a:rPr lang="en-US" sz="1800" b="1" dirty="0">
                <a:solidFill>
                  <a:srgbClr val="00B050"/>
                </a:solidFill>
                <a:latin typeface="+mj-lt"/>
                <a:ea typeface="ＭＳ Ｐゴシック"/>
              </a:rPr>
              <a:t>Large benchtop </a:t>
            </a:r>
            <a:r>
              <a:rPr lang="en-US" sz="1200" b="1" dirty="0">
                <a:solidFill>
                  <a:srgbClr val="00B050"/>
                </a:solidFill>
                <a:latin typeface="+mj-lt"/>
                <a:ea typeface="ＭＳ Ｐゴシック"/>
              </a:rPr>
              <a:t> </a:t>
            </a:r>
            <a:r>
              <a:rPr lang="en-US" sz="1400" b="1" dirty="0">
                <a:solidFill>
                  <a:srgbClr val="00B050"/>
                </a:solidFill>
                <a:latin typeface="+mj-lt"/>
                <a:ea typeface="ＭＳ Ｐゴシック"/>
              </a:rPr>
              <a:t>(29" x 36" x 29")</a:t>
            </a:r>
            <a:endParaRPr lang="en-US" sz="800" dirty="0">
              <a:latin typeface="+mj-lt"/>
            </a:endParaRPr>
          </a:p>
          <a:p>
            <a:r>
              <a:rPr lang="en-US" sz="1800" dirty="0">
                <a:latin typeface="+mj-lt"/>
                <a:ea typeface="ＭＳ Ｐゴシック"/>
              </a:rPr>
              <a:t>Partnerships: Fabric Genomics/</a:t>
            </a:r>
            <a:r>
              <a:rPr lang="en-US" sz="1800" dirty="0" err="1">
                <a:latin typeface="+mj-lt"/>
                <a:ea typeface="ＭＳ Ｐゴシック"/>
              </a:rPr>
              <a:t>Senteon</a:t>
            </a:r>
            <a:r>
              <a:rPr lang="en-US" sz="1800" dirty="0">
                <a:latin typeface="+mj-lt"/>
                <a:ea typeface="ＭＳ Ｐゴシック"/>
              </a:rPr>
              <a:t>/</a:t>
            </a:r>
            <a:r>
              <a:rPr lang="en-US" sz="1800" dirty="0" err="1">
                <a:latin typeface="+mj-lt"/>
                <a:ea typeface="ＭＳ Ｐゴシック"/>
              </a:rPr>
              <a:t>Jumpcode</a:t>
            </a:r>
            <a:r>
              <a:rPr lang="en-US" sz="1800" dirty="0">
                <a:latin typeface="+mj-lt"/>
                <a:ea typeface="ＭＳ Ｐゴシック"/>
              </a:rPr>
              <a:t>/Dovetail/NEB/QIAGEN/Agilent</a:t>
            </a:r>
          </a:p>
        </p:txBody>
      </p:sp>
    </p:spTree>
    <p:extLst>
      <p:ext uri="{BB962C8B-B14F-4D97-AF65-F5344CB8AC3E}">
        <p14:creationId xmlns:p14="http://schemas.microsoft.com/office/powerpoint/2010/main" val="33960333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7620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dirty="0">
                <a:ea typeface="ＭＳ Ｐゴシック"/>
              </a:rPr>
              <a:t>Singular Genomics G4 Platform</a:t>
            </a:r>
          </a:p>
        </p:txBody>
      </p:sp>
      <p:pic>
        <p:nvPicPr>
          <p:cNvPr id="13" name="Picture 12">
            <a:extLst>
              <a:ext uri="{FF2B5EF4-FFF2-40B4-BE49-F238E27FC236}">
                <a16:creationId xmlns:a16="http://schemas.microsoft.com/office/drawing/2014/main" id="{D4AFC2F7-2B22-4E6B-964E-7C260EAF81CC}"/>
              </a:ext>
            </a:extLst>
          </p:cNvPr>
          <p:cNvPicPr>
            <a:picLocks noChangeAspect="1"/>
          </p:cNvPicPr>
          <p:nvPr/>
        </p:nvPicPr>
        <p:blipFill rotWithShape="1">
          <a:blip r:embed="rId3"/>
          <a:srcRect l="7479" t="594" r="8905"/>
          <a:stretch/>
        </p:blipFill>
        <p:spPr>
          <a:xfrm>
            <a:off x="356680" y="551380"/>
            <a:ext cx="3625175" cy="3229091"/>
          </a:xfrm>
          <a:prstGeom prst="rect">
            <a:avLst/>
          </a:prstGeom>
        </p:spPr>
      </p:pic>
      <p:pic>
        <p:nvPicPr>
          <p:cNvPr id="7" name="Picture 6">
            <a:extLst>
              <a:ext uri="{FF2B5EF4-FFF2-40B4-BE49-F238E27FC236}">
                <a16:creationId xmlns:a16="http://schemas.microsoft.com/office/drawing/2014/main" id="{8DE85EBD-243F-497F-A409-B52D5E1CCD12}"/>
              </a:ext>
            </a:extLst>
          </p:cNvPr>
          <p:cNvPicPr>
            <a:picLocks noChangeAspect="1"/>
          </p:cNvPicPr>
          <p:nvPr/>
        </p:nvPicPr>
        <p:blipFill>
          <a:blip r:embed="rId4"/>
          <a:stretch>
            <a:fillRect/>
          </a:stretch>
        </p:blipFill>
        <p:spPr>
          <a:xfrm>
            <a:off x="2976346" y="2401672"/>
            <a:ext cx="6167654" cy="3464487"/>
          </a:xfrm>
          <a:prstGeom prst="rect">
            <a:avLst/>
          </a:prstGeom>
          <a:effectLst>
            <a:softEdge rad="330200"/>
          </a:effectLst>
        </p:spPr>
      </p:pic>
      <p:sp>
        <p:nvSpPr>
          <p:cNvPr id="16" name="TextBox 15">
            <a:extLst>
              <a:ext uri="{FF2B5EF4-FFF2-40B4-BE49-F238E27FC236}">
                <a16:creationId xmlns:a16="http://schemas.microsoft.com/office/drawing/2014/main" id="{252BB256-9528-43A3-A6DE-A9EDFCFC10ED}"/>
              </a:ext>
            </a:extLst>
          </p:cNvPr>
          <p:cNvSpPr txBox="1"/>
          <p:nvPr/>
        </p:nvSpPr>
        <p:spPr>
          <a:xfrm>
            <a:off x="4150581" y="1725433"/>
            <a:ext cx="4245996" cy="646331"/>
          </a:xfrm>
          <a:prstGeom prst="rect">
            <a:avLst/>
          </a:prstGeom>
          <a:noFill/>
        </p:spPr>
        <p:txBody>
          <a:bodyPr wrap="square" rtlCol="0">
            <a:spAutoFit/>
          </a:bodyPr>
          <a:lstStyle/>
          <a:p>
            <a:pPr algn="ctr"/>
            <a:r>
              <a:rPr lang="en-US"/>
              <a:t>G4 Sequencing Platform</a:t>
            </a:r>
          </a:p>
          <a:p>
            <a:pPr algn="ctr"/>
            <a:r>
              <a:rPr lang="en-US"/>
              <a:t>Bench Top</a:t>
            </a:r>
          </a:p>
        </p:txBody>
      </p:sp>
    </p:spTree>
    <p:extLst>
      <p:ext uri="{BB962C8B-B14F-4D97-AF65-F5344CB8AC3E}">
        <p14:creationId xmlns:p14="http://schemas.microsoft.com/office/powerpoint/2010/main" val="3146330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BF4FB21-3D2D-486A-A251-81BB868183AC}"/>
              </a:ext>
            </a:extLst>
          </p:cNvPr>
          <p:cNvSpPr/>
          <p:nvPr/>
        </p:nvSpPr>
        <p:spPr>
          <a:xfrm>
            <a:off x="0" y="5869021"/>
            <a:ext cx="9144000" cy="9889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Singular Genomics</a:t>
            </a:r>
          </a:p>
        </p:txBody>
      </p:sp>
      <p:pic>
        <p:nvPicPr>
          <p:cNvPr id="4" name="Picture 3">
            <a:extLst>
              <a:ext uri="{FF2B5EF4-FFF2-40B4-BE49-F238E27FC236}">
                <a16:creationId xmlns:a16="http://schemas.microsoft.com/office/drawing/2014/main" id="{E16BB2D7-D95E-4417-AE93-275A72C37605}"/>
              </a:ext>
            </a:extLst>
          </p:cNvPr>
          <p:cNvPicPr>
            <a:picLocks noChangeAspect="1"/>
          </p:cNvPicPr>
          <p:nvPr/>
        </p:nvPicPr>
        <p:blipFill rotWithShape="1">
          <a:blip r:embed="rId3"/>
          <a:srcRect l="11573" r="23488"/>
          <a:stretch/>
        </p:blipFill>
        <p:spPr>
          <a:xfrm>
            <a:off x="14049" y="135930"/>
            <a:ext cx="1199744" cy="5733091"/>
          </a:xfrm>
          <a:prstGeom prst="rect">
            <a:avLst/>
          </a:prstGeom>
        </p:spPr>
      </p:pic>
      <p:sp>
        <p:nvSpPr>
          <p:cNvPr id="10" name="TextBox 9">
            <a:extLst>
              <a:ext uri="{FF2B5EF4-FFF2-40B4-BE49-F238E27FC236}">
                <a16:creationId xmlns:a16="http://schemas.microsoft.com/office/drawing/2014/main" id="{D9956BF8-8D9F-4C5A-AA6D-F9B033261EAB}"/>
              </a:ext>
            </a:extLst>
          </p:cNvPr>
          <p:cNvSpPr txBox="1"/>
          <p:nvPr/>
        </p:nvSpPr>
        <p:spPr>
          <a:xfrm>
            <a:off x="5253727" y="891912"/>
            <a:ext cx="3876224" cy="1200329"/>
          </a:xfrm>
          <a:prstGeom prst="rect">
            <a:avLst/>
          </a:prstGeom>
          <a:noFill/>
        </p:spPr>
        <p:txBody>
          <a:bodyPr wrap="square" rtlCol="0">
            <a:spAutoFit/>
          </a:bodyPr>
          <a:lstStyle/>
          <a:p>
            <a:pPr algn="ctr"/>
            <a:r>
              <a:rPr lang="en-US"/>
              <a:t>Flow Cell Design</a:t>
            </a:r>
          </a:p>
          <a:p>
            <a:pPr marL="285750" indent="-285750">
              <a:buFont typeface="Arial" panose="020B0604020202020204" pitchFamily="34" charset="0"/>
              <a:buChar char="•"/>
            </a:pPr>
            <a:r>
              <a:rPr lang="en-US"/>
              <a:t>4 lanes per flow cell</a:t>
            </a:r>
          </a:p>
          <a:p>
            <a:pPr marL="742950" lvl="1" indent="-285750">
              <a:buFont typeface="Arial" panose="020B0604020202020204" pitchFamily="34" charset="0"/>
              <a:buChar char="•"/>
            </a:pPr>
            <a:r>
              <a:rPr lang="en-US"/>
              <a:t>Lane segregation</a:t>
            </a:r>
          </a:p>
          <a:p>
            <a:pPr marL="285750" indent="-285750">
              <a:buFont typeface="Arial" panose="020B0604020202020204" pitchFamily="34" charset="0"/>
              <a:buChar char="•"/>
            </a:pPr>
            <a:r>
              <a:rPr lang="en-US"/>
              <a:t>4 flow cells per sequencing run</a:t>
            </a:r>
          </a:p>
        </p:txBody>
      </p:sp>
      <p:sp>
        <p:nvSpPr>
          <p:cNvPr id="15" name="TextBox 14">
            <a:extLst>
              <a:ext uri="{FF2B5EF4-FFF2-40B4-BE49-F238E27FC236}">
                <a16:creationId xmlns:a16="http://schemas.microsoft.com/office/drawing/2014/main" id="{69B5EAB5-1F16-40C0-89A9-8B497E3D835D}"/>
              </a:ext>
            </a:extLst>
          </p:cNvPr>
          <p:cNvSpPr txBox="1"/>
          <p:nvPr/>
        </p:nvSpPr>
        <p:spPr>
          <a:xfrm>
            <a:off x="1097852" y="891913"/>
            <a:ext cx="3876224" cy="1200329"/>
          </a:xfrm>
          <a:prstGeom prst="rect">
            <a:avLst/>
          </a:prstGeom>
          <a:noFill/>
        </p:spPr>
        <p:txBody>
          <a:bodyPr wrap="square" rtlCol="0">
            <a:spAutoFit/>
          </a:bodyPr>
          <a:lstStyle/>
          <a:p>
            <a:pPr algn="ctr"/>
            <a:r>
              <a:rPr lang="en-US"/>
              <a:t>Sequencing</a:t>
            </a:r>
          </a:p>
          <a:p>
            <a:pPr marL="285750" indent="-285750">
              <a:buFont typeface="Arial" panose="020B0604020202020204" pitchFamily="34" charset="0"/>
              <a:buChar char="•"/>
            </a:pPr>
            <a:r>
              <a:rPr lang="en-US"/>
              <a:t>Rapid SBS chemistry – 4 color</a:t>
            </a:r>
          </a:p>
          <a:p>
            <a:pPr marL="285750" indent="-285750">
              <a:buFont typeface="Arial" panose="020B0604020202020204" pitchFamily="34" charset="0"/>
              <a:buChar char="•"/>
            </a:pPr>
            <a:r>
              <a:rPr lang="en-US"/>
              <a:t>On board cluster generation</a:t>
            </a:r>
          </a:p>
          <a:p>
            <a:pPr marL="285750" indent="-285750">
              <a:buFont typeface="Arial" panose="020B0604020202020204" pitchFamily="34" charset="0"/>
              <a:buChar char="•"/>
            </a:pPr>
            <a:r>
              <a:rPr lang="en-US"/>
              <a:t>Engineered polymerase</a:t>
            </a:r>
          </a:p>
        </p:txBody>
      </p:sp>
      <p:grpSp>
        <p:nvGrpSpPr>
          <p:cNvPr id="11" name="Group 10">
            <a:extLst>
              <a:ext uri="{FF2B5EF4-FFF2-40B4-BE49-F238E27FC236}">
                <a16:creationId xmlns:a16="http://schemas.microsoft.com/office/drawing/2014/main" id="{2527BA3F-08B8-4017-80B7-2F70086859E7}"/>
              </a:ext>
            </a:extLst>
          </p:cNvPr>
          <p:cNvGrpSpPr/>
          <p:nvPr/>
        </p:nvGrpSpPr>
        <p:grpSpPr>
          <a:xfrm>
            <a:off x="1321336" y="2325414"/>
            <a:ext cx="7715120" cy="3867862"/>
            <a:chOff x="1681138" y="2234038"/>
            <a:chExt cx="6752954" cy="3242780"/>
          </a:xfrm>
        </p:grpSpPr>
        <p:pic>
          <p:nvPicPr>
            <p:cNvPr id="6" name="Picture 5">
              <a:extLst>
                <a:ext uri="{FF2B5EF4-FFF2-40B4-BE49-F238E27FC236}">
                  <a16:creationId xmlns:a16="http://schemas.microsoft.com/office/drawing/2014/main" id="{743EB43A-1BEC-4E42-B694-43D9FDBD4244}"/>
                </a:ext>
              </a:extLst>
            </p:cNvPr>
            <p:cNvPicPr>
              <a:picLocks noChangeAspect="1"/>
            </p:cNvPicPr>
            <p:nvPr/>
          </p:nvPicPr>
          <p:blipFill rotWithShape="1">
            <a:blip r:embed="rId4"/>
            <a:srcRect r="79687"/>
            <a:stretch/>
          </p:blipFill>
          <p:spPr>
            <a:xfrm>
              <a:off x="1681138" y="2234038"/>
              <a:ext cx="1652207" cy="3242780"/>
            </a:xfrm>
            <a:prstGeom prst="rect">
              <a:avLst/>
            </a:prstGeom>
          </p:spPr>
        </p:pic>
        <p:pic>
          <p:nvPicPr>
            <p:cNvPr id="17" name="Picture 16">
              <a:extLst>
                <a:ext uri="{FF2B5EF4-FFF2-40B4-BE49-F238E27FC236}">
                  <a16:creationId xmlns:a16="http://schemas.microsoft.com/office/drawing/2014/main" id="{8F9195E2-A2A2-4F73-AC8C-1F5FEC3B06E6}"/>
                </a:ext>
              </a:extLst>
            </p:cNvPr>
            <p:cNvPicPr>
              <a:picLocks noChangeAspect="1"/>
            </p:cNvPicPr>
            <p:nvPr/>
          </p:nvPicPr>
          <p:blipFill rotWithShape="1">
            <a:blip r:embed="rId4"/>
            <a:srcRect l="37288"/>
            <a:stretch/>
          </p:blipFill>
          <p:spPr>
            <a:xfrm>
              <a:off x="3333345" y="2234038"/>
              <a:ext cx="5100747" cy="3242780"/>
            </a:xfrm>
            <a:prstGeom prst="rect">
              <a:avLst/>
            </a:prstGeom>
          </p:spPr>
        </p:pic>
      </p:grpSp>
      <p:sp>
        <p:nvSpPr>
          <p:cNvPr id="12" name="TextBox 11">
            <a:extLst>
              <a:ext uri="{FF2B5EF4-FFF2-40B4-BE49-F238E27FC236}">
                <a16:creationId xmlns:a16="http://schemas.microsoft.com/office/drawing/2014/main" id="{24F66E07-BE96-4797-8394-985837F611EF}"/>
              </a:ext>
            </a:extLst>
          </p:cNvPr>
          <p:cNvSpPr txBox="1"/>
          <p:nvPr/>
        </p:nvSpPr>
        <p:spPr>
          <a:xfrm>
            <a:off x="1374843" y="6238672"/>
            <a:ext cx="7661613" cy="369332"/>
          </a:xfrm>
          <a:prstGeom prst="rect">
            <a:avLst/>
          </a:prstGeom>
          <a:noFill/>
        </p:spPr>
        <p:txBody>
          <a:bodyPr wrap="square" rtlCol="0">
            <a:spAutoFit/>
          </a:bodyPr>
          <a:lstStyle/>
          <a:p>
            <a:r>
              <a:rPr lang="en-US"/>
              <a:t>*F3 planned for next release</a:t>
            </a:r>
          </a:p>
        </p:txBody>
      </p:sp>
    </p:spTree>
    <p:extLst>
      <p:ext uri="{BB962C8B-B14F-4D97-AF65-F5344CB8AC3E}">
        <p14:creationId xmlns:p14="http://schemas.microsoft.com/office/powerpoint/2010/main" val="7018402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1603267-4FD1-469C-A484-83C575C1AB0E}"/>
              </a:ext>
            </a:extLst>
          </p:cNvPr>
          <p:cNvSpPr/>
          <p:nvPr/>
        </p:nvSpPr>
        <p:spPr>
          <a:xfrm>
            <a:off x="0" y="5869021"/>
            <a:ext cx="9144000" cy="9889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3200" dirty="0">
                <a:latin typeface="+mj-lt"/>
                <a:ea typeface="ＭＳ Ｐゴシック"/>
              </a:rPr>
              <a:t>Singular Genomics Performance</a:t>
            </a:r>
          </a:p>
        </p:txBody>
      </p:sp>
      <p:sp>
        <p:nvSpPr>
          <p:cNvPr id="16" name="TextBox 15">
            <a:extLst>
              <a:ext uri="{FF2B5EF4-FFF2-40B4-BE49-F238E27FC236}">
                <a16:creationId xmlns:a16="http://schemas.microsoft.com/office/drawing/2014/main" id="{D60FFEF4-D535-4A6F-98A7-9364E26E3833}"/>
              </a:ext>
            </a:extLst>
          </p:cNvPr>
          <p:cNvSpPr txBox="1"/>
          <p:nvPr/>
        </p:nvSpPr>
        <p:spPr>
          <a:xfrm>
            <a:off x="3651117" y="859728"/>
            <a:ext cx="5492883" cy="369332"/>
          </a:xfrm>
          <a:prstGeom prst="rect">
            <a:avLst/>
          </a:prstGeom>
          <a:noFill/>
        </p:spPr>
        <p:txBody>
          <a:bodyPr wrap="square" rtlCol="0">
            <a:spAutoFit/>
          </a:bodyPr>
          <a:lstStyle/>
          <a:p>
            <a:pPr algn="ctr"/>
            <a:r>
              <a:rPr lang="en-US"/>
              <a:t>Two Separate Reactions of NA12878 WGS</a:t>
            </a:r>
          </a:p>
        </p:txBody>
      </p:sp>
      <p:pic>
        <p:nvPicPr>
          <p:cNvPr id="7" name="Picture 6">
            <a:extLst>
              <a:ext uri="{FF2B5EF4-FFF2-40B4-BE49-F238E27FC236}">
                <a16:creationId xmlns:a16="http://schemas.microsoft.com/office/drawing/2014/main" id="{745E2638-7344-4316-BC2C-9AF3AEFA36BA}"/>
              </a:ext>
            </a:extLst>
          </p:cNvPr>
          <p:cNvPicPr>
            <a:picLocks noChangeAspect="1"/>
          </p:cNvPicPr>
          <p:nvPr/>
        </p:nvPicPr>
        <p:blipFill>
          <a:blip r:embed="rId3"/>
          <a:stretch>
            <a:fillRect/>
          </a:stretch>
        </p:blipFill>
        <p:spPr>
          <a:xfrm>
            <a:off x="3531330" y="2003871"/>
            <a:ext cx="5612668" cy="4771134"/>
          </a:xfrm>
          <a:prstGeom prst="rect">
            <a:avLst/>
          </a:prstGeom>
        </p:spPr>
      </p:pic>
      <p:pic>
        <p:nvPicPr>
          <p:cNvPr id="3" name="Picture 2">
            <a:extLst>
              <a:ext uri="{FF2B5EF4-FFF2-40B4-BE49-F238E27FC236}">
                <a16:creationId xmlns:a16="http://schemas.microsoft.com/office/drawing/2014/main" id="{5C2FF512-167D-4723-8069-3C2A41B30C7D}"/>
              </a:ext>
            </a:extLst>
          </p:cNvPr>
          <p:cNvPicPr>
            <a:picLocks noChangeAspect="1"/>
          </p:cNvPicPr>
          <p:nvPr/>
        </p:nvPicPr>
        <p:blipFill>
          <a:blip r:embed="rId4"/>
          <a:stretch>
            <a:fillRect/>
          </a:stretch>
        </p:blipFill>
        <p:spPr>
          <a:xfrm>
            <a:off x="0" y="489270"/>
            <a:ext cx="3776897" cy="1576712"/>
          </a:xfrm>
          <a:prstGeom prst="rect">
            <a:avLst/>
          </a:prstGeom>
        </p:spPr>
      </p:pic>
      <p:sp>
        <p:nvSpPr>
          <p:cNvPr id="19" name="TextBox 18">
            <a:extLst>
              <a:ext uri="{FF2B5EF4-FFF2-40B4-BE49-F238E27FC236}">
                <a16:creationId xmlns:a16="http://schemas.microsoft.com/office/drawing/2014/main" id="{676AB87D-94E1-4207-A06A-2EB9E385BC8F}"/>
              </a:ext>
            </a:extLst>
          </p:cNvPr>
          <p:cNvSpPr txBox="1"/>
          <p:nvPr/>
        </p:nvSpPr>
        <p:spPr>
          <a:xfrm>
            <a:off x="238539" y="3822523"/>
            <a:ext cx="2660304" cy="2308324"/>
          </a:xfrm>
          <a:prstGeom prst="rect">
            <a:avLst/>
          </a:prstGeom>
          <a:noFill/>
        </p:spPr>
        <p:txBody>
          <a:bodyPr wrap="square" rtlCol="0">
            <a:spAutoFit/>
          </a:bodyPr>
          <a:lstStyle/>
          <a:p>
            <a:r>
              <a:rPr lang="en-US" b="1" dirty="0">
                <a:latin typeface="+mn-lt"/>
              </a:rPr>
              <a:t>40x WGS Coverage </a:t>
            </a:r>
          </a:p>
          <a:p>
            <a:r>
              <a:rPr lang="en-US" dirty="0">
                <a:latin typeface="+mn-lt"/>
              </a:rPr>
              <a:t>SNP: </a:t>
            </a:r>
          </a:p>
          <a:p>
            <a:r>
              <a:rPr lang="en-US" dirty="0">
                <a:latin typeface="+mn-lt"/>
              </a:rPr>
              <a:t>99.17% Sensitivity</a:t>
            </a:r>
          </a:p>
          <a:p>
            <a:r>
              <a:rPr lang="en-US" dirty="0">
                <a:latin typeface="+mn-lt"/>
              </a:rPr>
              <a:t>99.71% Precision</a:t>
            </a:r>
          </a:p>
          <a:p>
            <a:endParaRPr lang="en-US" dirty="0">
              <a:latin typeface="+mn-lt"/>
            </a:endParaRPr>
          </a:p>
          <a:p>
            <a:r>
              <a:rPr lang="en-US" dirty="0">
                <a:latin typeface="+mn-lt"/>
              </a:rPr>
              <a:t>Indel: </a:t>
            </a:r>
          </a:p>
          <a:p>
            <a:r>
              <a:rPr lang="en-US" dirty="0">
                <a:latin typeface="+mn-lt"/>
              </a:rPr>
              <a:t>96.4% Sensitivity</a:t>
            </a:r>
          </a:p>
          <a:p>
            <a:r>
              <a:rPr lang="en-US" dirty="0">
                <a:latin typeface="+mn-lt"/>
              </a:rPr>
              <a:t>97.13% Precision</a:t>
            </a:r>
          </a:p>
        </p:txBody>
      </p:sp>
    </p:spTree>
    <p:extLst>
      <p:ext uri="{BB962C8B-B14F-4D97-AF65-F5344CB8AC3E}">
        <p14:creationId xmlns:p14="http://schemas.microsoft.com/office/powerpoint/2010/main" val="1384463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06BDD43-F07C-4CAF-A223-5402A659F687}"/>
              </a:ext>
            </a:extLst>
          </p:cNvPr>
          <p:cNvSpPr/>
          <p:nvPr/>
        </p:nvSpPr>
        <p:spPr>
          <a:xfrm>
            <a:off x="0" y="5869021"/>
            <a:ext cx="9144000" cy="9889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3200" dirty="0">
                <a:latin typeface="+mj-lt"/>
                <a:ea typeface="ＭＳ Ｐゴシック"/>
              </a:rPr>
              <a:t>Singular Genomics: Summary</a:t>
            </a:r>
          </a:p>
        </p:txBody>
      </p:sp>
      <p:sp>
        <p:nvSpPr>
          <p:cNvPr id="11" name="Content Placeholder 2">
            <a:extLst>
              <a:ext uri="{FF2B5EF4-FFF2-40B4-BE49-F238E27FC236}">
                <a16:creationId xmlns:a16="http://schemas.microsoft.com/office/drawing/2014/main" id="{20566FD2-C7B7-4C1D-BE13-53643BEE23D1}"/>
              </a:ext>
            </a:extLst>
          </p:cNvPr>
          <p:cNvSpPr>
            <a:spLocks noGrp="1"/>
          </p:cNvSpPr>
          <p:nvPr>
            <p:ph idx="1"/>
          </p:nvPr>
        </p:nvSpPr>
        <p:spPr>
          <a:xfrm>
            <a:off x="457199" y="611793"/>
            <a:ext cx="8558213" cy="5986360"/>
          </a:xfrm>
        </p:spPr>
        <p:txBody>
          <a:bodyPr/>
          <a:lstStyle/>
          <a:p>
            <a:pPr>
              <a:lnSpc>
                <a:spcPct val="150000"/>
              </a:lnSpc>
            </a:pPr>
            <a:r>
              <a:rPr lang="en-US" sz="2000" dirty="0">
                <a:latin typeface="+mj-lt"/>
                <a:ea typeface="ＭＳ Ｐゴシック"/>
              </a:rPr>
              <a:t>Technology: Rapid SBS – 4 Color Chemistry </a:t>
            </a:r>
          </a:p>
          <a:p>
            <a:pPr>
              <a:lnSpc>
                <a:spcPct val="150000"/>
              </a:lnSpc>
            </a:pPr>
            <a:r>
              <a:rPr lang="en-US" sz="2000" dirty="0">
                <a:latin typeface="+mj-lt"/>
                <a:ea typeface="ＭＳ Ｐゴシック"/>
              </a:rPr>
              <a:t>Output: 150 – 165 million clusters (F2 flow cell)/four flow cells per instrument</a:t>
            </a:r>
          </a:p>
          <a:p>
            <a:pPr>
              <a:lnSpc>
                <a:spcPct val="150000"/>
              </a:lnSpc>
            </a:pPr>
            <a:r>
              <a:rPr lang="en-US" sz="2000" dirty="0">
                <a:latin typeface="+mj-lt"/>
                <a:ea typeface="ＭＳ Ｐゴシック"/>
              </a:rPr>
              <a:t>Runtime (2 x 150 bp): 16 – 19 </a:t>
            </a:r>
            <a:r>
              <a:rPr lang="en-US" sz="2000" dirty="0" err="1">
                <a:latin typeface="+mj-lt"/>
                <a:ea typeface="ＭＳ Ｐゴシック"/>
              </a:rPr>
              <a:t>hr</a:t>
            </a:r>
            <a:r>
              <a:rPr lang="en-US" sz="2000" dirty="0">
                <a:latin typeface="+mj-lt"/>
                <a:ea typeface="ＭＳ Ｐゴシック"/>
              </a:rPr>
              <a:t> </a:t>
            </a:r>
          </a:p>
          <a:p>
            <a:pPr>
              <a:lnSpc>
                <a:spcPct val="150000"/>
              </a:lnSpc>
            </a:pPr>
            <a:r>
              <a:rPr lang="en-US" sz="2000" dirty="0">
                <a:latin typeface="+mj-lt"/>
                <a:ea typeface="ＭＳ Ｐゴシック"/>
              </a:rPr>
              <a:t>Length of reads: 2 x 150 bp </a:t>
            </a:r>
          </a:p>
          <a:p>
            <a:pPr>
              <a:lnSpc>
                <a:spcPct val="150000"/>
              </a:lnSpc>
            </a:pPr>
            <a:r>
              <a:rPr lang="en-US" sz="2000" dirty="0">
                <a:latin typeface="+mj-lt"/>
                <a:ea typeface="ＭＳ Ｐゴシック"/>
              </a:rPr>
              <a:t>Accuracy: </a:t>
            </a:r>
          </a:p>
          <a:p>
            <a:pPr lvl="1">
              <a:lnSpc>
                <a:spcPct val="150000"/>
              </a:lnSpc>
            </a:pPr>
            <a:r>
              <a:rPr lang="en-US" sz="2000" dirty="0">
                <a:latin typeface="+mj-lt"/>
              </a:rPr>
              <a:t>SNP: 99.17% Sensitivity; 99.71% Precision</a:t>
            </a:r>
          </a:p>
          <a:p>
            <a:pPr lvl="1">
              <a:lnSpc>
                <a:spcPct val="150000"/>
              </a:lnSpc>
            </a:pPr>
            <a:r>
              <a:rPr lang="en-US" sz="2000" dirty="0">
                <a:latin typeface="+mj-lt"/>
              </a:rPr>
              <a:t>Indel: 96.4% Sensitivity; 97.13% Precision</a:t>
            </a:r>
            <a:endParaRPr lang="en-US" sz="2000" dirty="0">
              <a:latin typeface="+mj-lt"/>
              <a:ea typeface="ＭＳ Ｐゴシック"/>
            </a:endParaRPr>
          </a:p>
          <a:p>
            <a:pPr>
              <a:lnSpc>
                <a:spcPct val="150000"/>
              </a:lnSpc>
            </a:pPr>
            <a:r>
              <a:rPr lang="en-US" sz="2000" dirty="0">
                <a:latin typeface="+mj-lt"/>
                <a:ea typeface="ＭＳ Ｐゴシック"/>
              </a:rPr>
              <a:t>Instrument cost: $350,000</a:t>
            </a:r>
          </a:p>
          <a:p>
            <a:pPr>
              <a:lnSpc>
                <a:spcPct val="150000"/>
              </a:lnSpc>
            </a:pPr>
            <a:r>
              <a:rPr lang="en-US" sz="2000" dirty="0">
                <a:latin typeface="+mj-lt"/>
                <a:ea typeface="ＭＳ Ｐゴシック"/>
              </a:rPr>
              <a:t>Instrument size (relative): Bench Top; Slightly bigger than a </a:t>
            </a:r>
            <a:r>
              <a:rPr lang="en-US" sz="2000" dirty="0" err="1">
                <a:latin typeface="+mj-lt"/>
                <a:ea typeface="ＭＳ Ｐゴシック"/>
              </a:rPr>
              <a:t>MiSeq</a:t>
            </a:r>
            <a:endParaRPr lang="en-US" sz="2000" dirty="0">
              <a:latin typeface="+mj-lt"/>
            </a:endParaRPr>
          </a:p>
          <a:p>
            <a:pPr>
              <a:lnSpc>
                <a:spcPct val="150000"/>
              </a:lnSpc>
            </a:pPr>
            <a:r>
              <a:rPr lang="en-US" sz="2000" dirty="0">
                <a:latin typeface="+mj-lt"/>
                <a:ea typeface="ＭＳ Ｐゴシック"/>
              </a:rPr>
              <a:t>Partnerships/acquisitions: </a:t>
            </a:r>
          </a:p>
          <a:p>
            <a:pPr lvl="1">
              <a:lnSpc>
                <a:spcPct val="150000"/>
              </a:lnSpc>
            </a:pPr>
            <a:r>
              <a:rPr lang="en-US" sz="2000" dirty="0">
                <a:latin typeface="+mj-lt"/>
                <a:ea typeface="ＭＳ Ｐゴシック"/>
              </a:rPr>
              <a:t>Dovetail Genomics, </a:t>
            </a:r>
            <a:r>
              <a:rPr lang="en-US" sz="2000" dirty="0" err="1">
                <a:latin typeface="+mj-lt"/>
                <a:ea typeface="ＭＳ Ｐゴシック"/>
              </a:rPr>
              <a:t>Lexogen</a:t>
            </a:r>
            <a:r>
              <a:rPr lang="en-US" sz="2000" dirty="0">
                <a:latin typeface="+mj-lt"/>
                <a:ea typeface="ＭＳ Ｐゴシック"/>
              </a:rPr>
              <a:t>, NEB, Twist Bioscience, Watchmaker Genomics, Broad Institute’s Terra Platform</a:t>
            </a:r>
          </a:p>
        </p:txBody>
      </p:sp>
    </p:spTree>
    <p:extLst>
      <p:ext uri="{BB962C8B-B14F-4D97-AF65-F5344CB8AC3E}">
        <p14:creationId xmlns:p14="http://schemas.microsoft.com/office/powerpoint/2010/main" val="15425969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B252CAB-3FFB-4B48-B50E-B77A8BBD7653}"/>
              </a:ext>
            </a:extLst>
          </p:cNvPr>
          <p:cNvSpPr/>
          <p:nvPr/>
        </p:nvSpPr>
        <p:spPr>
          <a:xfrm>
            <a:off x="88777" y="5832629"/>
            <a:ext cx="8922058" cy="35510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B810637-1B93-4F00-8674-1685C74D7174}"/>
              </a:ext>
            </a:extLst>
          </p:cNvPr>
          <p:cNvPicPr>
            <a:picLocks noChangeAspect="1"/>
          </p:cNvPicPr>
          <p:nvPr/>
        </p:nvPicPr>
        <p:blipFill>
          <a:blip r:embed="rId3"/>
          <a:stretch>
            <a:fillRect/>
          </a:stretch>
        </p:blipFill>
        <p:spPr>
          <a:xfrm>
            <a:off x="4277223" y="2228295"/>
            <a:ext cx="4733612" cy="3038712"/>
          </a:xfrm>
          <a:prstGeom prst="rect">
            <a:avLst/>
          </a:prstGeom>
          <a:ln>
            <a:solidFill>
              <a:schemeClr val="accent1"/>
            </a:solidFill>
          </a:ln>
        </p:spPr>
      </p:pic>
      <p:sp>
        <p:nvSpPr>
          <p:cNvPr id="2" name="Title 1"/>
          <p:cNvSpPr>
            <a:spLocks noGrp="1"/>
          </p:cNvSpPr>
          <p:nvPr>
            <p:ph type="title"/>
          </p:nvPr>
        </p:nvSpPr>
        <p:spPr>
          <a:xfrm>
            <a:off x="457200" y="0"/>
            <a:ext cx="8229600" cy="11430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en-US" sz="2800" dirty="0">
                <a:ea typeface="ＭＳ Ｐゴシック"/>
              </a:rPr>
              <a:t>PacBio: </a:t>
            </a:r>
            <a:r>
              <a:rPr lang="en-US" sz="2800" dirty="0" err="1">
                <a:ea typeface="ＭＳ Ｐゴシック"/>
              </a:rPr>
              <a:t>Onso</a:t>
            </a:r>
            <a:endParaRPr lang="en-US" sz="2800" dirty="0">
              <a:ea typeface="ＭＳ Ｐゴシック"/>
            </a:endParaRPr>
          </a:p>
        </p:txBody>
      </p:sp>
      <p:sp>
        <p:nvSpPr>
          <p:cNvPr id="3" name="Content Placeholder 2"/>
          <p:cNvSpPr>
            <a:spLocks noGrp="1"/>
          </p:cNvSpPr>
          <p:nvPr>
            <p:ph idx="1"/>
          </p:nvPr>
        </p:nvSpPr>
        <p:spPr>
          <a:xfrm>
            <a:off x="0" y="867792"/>
            <a:ext cx="9463596" cy="4772407"/>
          </a:xfrm>
        </p:spPr>
        <p:txBody>
          <a:bodyPr/>
          <a:lstStyle/>
          <a:p>
            <a:r>
              <a:rPr lang="en-US" sz="2400" dirty="0">
                <a:latin typeface="+mn-lt"/>
              </a:rPr>
              <a:t>Sequencing By Binding (SBB) Technology: interrogation followed by incorporation</a:t>
            </a:r>
          </a:p>
          <a:p>
            <a:pPr lvl="1"/>
            <a:r>
              <a:rPr lang="en-US" sz="1800" dirty="0">
                <a:latin typeface="+mn-lt"/>
              </a:rPr>
              <a:t>Better for homopolymer stretches</a:t>
            </a:r>
          </a:p>
          <a:p>
            <a:pPr lvl="1"/>
            <a:r>
              <a:rPr lang="en-US" sz="1800" dirty="0">
                <a:latin typeface="+mn-lt"/>
              </a:rPr>
              <a:t>Chemistry doesn’t die at the end of the read</a:t>
            </a:r>
            <a:endParaRPr lang="en-US" sz="2400" dirty="0">
              <a:latin typeface="+mn-lt"/>
            </a:endParaRPr>
          </a:p>
          <a:p>
            <a:r>
              <a:rPr lang="en-US" sz="2400" dirty="0">
                <a:latin typeface="+mn-lt"/>
              </a:rPr>
              <a:t>Output: Up to 500M reads</a:t>
            </a:r>
          </a:p>
          <a:p>
            <a:pPr lvl="1"/>
            <a:r>
              <a:rPr lang="en-US" sz="1800" dirty="0">
                <a:latin typeface="+mn-lt"/>
              </a:rPr>
              <a:t>Demultiplexed FASTQ</a:t>
            </a:r>
            <a:endParaRPr lang="en-US" sz="2400" dirty="0">
              <a:latin typeface="+mn-lt"/>
            </a:endParaRPr>
          </a:p>
          <a:p>
            <a:r>
              <a:rPr lang="en-US" sz="2400" dirty="0">
                <a:latin typeface="+mn-lt"/>
              </a:rPr>
              <a:t>Runtime: &lt;24 hours</a:t>
            </a:r>
          </a:p>
          <a:p>
            <a:r>
              <a:rPr lang="en-US" sz="2400" dirty="0">
                <a:latin typeface="+mn-lt"/>
              </a:rPr>
              <a:t>Length of reads: 2x150, or 1x200</a:t>
            </a:r>
          </a:p>
          <a:p>
            <a:pPr lvl="1"/>
            <a:r>
              <a:rPr lang="en-US" sz="1800" dirty="0">
                <a:latin typeface="+mn-lt"/>
              </a:rPr>
              <a:t>Illumina libraries</a:t>
            </a:r>
          </a:p>
          <a:p>
            <a:r>
              <a:rPr lang="en-US" sz="2400" dirty="0">
                <a:latin typeface="+mn-lt"/>
              </a:rPr>
              <a:t>Accuracy: </a:t>
            </a:r>
          </a:p>
          <a:p>
            <a:pPr lvl="1"/>
            <a:r>
              <a:rPr lang="en-US" sz="1800" dirty="0">
                <a:latin typeface="+mn-lt"/>
              </a:rPr>
              <a:t>Google </a:t>
            </a:r>
            <a:r>
              <a:rPr lang="en-US" sz="1800" dirty="0" err="1">
                <a:latin typeface="+mn-lt"/>
              </a:rPr>
              <a:t>DeepVariant</a:t>
            </a:r>
            <a:r>
              <a:rPr lang="en-US" sz="1800" dirty="0">
                <a:latin typeface="+mn-lt"/>
              </a:rPr>
              <a:t> calling</a:t>
            </a:r>
          </a:p>
          <a:p>
            <a:pPr lvl="1"/>
            <a:r>
              <a:rPr lang="en-US" sz="1800" dirty="0">
                <a:latin typeface="+mn-lt"/>
              </a:rPr>
              <a:t>99.25% Indels</a:t>
            </a:r>
          </a:p>
          <a:p>
            <a:pPr lvl="1"/>
            <a:r>
              <a:rPr lang="en-US" sz="1800" dirty="0">
                <a:latin typeface="+mn-lt"/>
              </a:rPr>
              <a:t>99.7% SNVs</a:t>
            </a:r>
          </a:p>
        </p:txBody>
      </p:sp>
    </p:spTree>
    <p:extLst>
      <p:ext uri="{BB962C8B-B14F-4D97-AF65-F5344CB8AC3E}">
        <p14:creationId xmlns:p14="http://schemas.microsoft.com/office/powerpoint/2010/main" val="36974511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73F78-D5F1-48A2-B709-7F728A2D321B}"/>
              </a:ext>
            </a:extLst>
          </p:cNvPr>
          <p:cNvSpPr>
            <a:spLocks noGrp="1"/>
          </p:cNvSpPr>
          <p:nvPr>
            <p:ph type="title"/>
          </p:nvPr>
        </p:nvSpPr>
        <p:spPr>
          <a:xfrm>
            <a:off x="457200" y="0"/>
            <a:ext cx="8229600" cy="1143000"/>
          </a:xfrm>
        </p:spPr>
        <p:txBody>
          <a:bodyPr/>
          <a:lstStyle/>
          <a:p>
            <a:r>
              <a:rPr kumimoji="0" lang="en-US" sz="2800" b="1" i="0" u="none" strike="noStrike" kern="1200" cap="none" spc="0" normalizeH="0" baseline="0" noProof="0">
                <a:ln>
                  <a:noFill/>
                </a:ln>
                <a:solidFill>
                  <a:prstClr val="black"/>
                </a:solidFill>
                <a:effectLst/>
                <a:uLnTx/>
                <a:uFillTx/>
                <a:latin typeface="Arial"/>
                <a:ea typeface="ＭＳ Ｐゴシック"/>
                <a:cs typeface="Arial"/>
              </a:rPr>
              <a:t>PacBio: Sequencing by Binding (SBB)</a:t>
            </a:r>
            <a:endParaRPr lang="en-US"/>
          </a:p>
        </p:txBody>
      </p:sp>
      <p:sp>
        <p:nvSpPr>
          <p:cNvPr id="3" name="Content Placeholder 2">
            <a:extLst>
              <a:ext uri="{FF2B5EF4-FFF2-40B4-BE49-F238E27FC236}">
                <a16:creationId xmlns:a16="http://schemas.microsoft.com/office/drawing/2014/main" id="{4DD9B73B-E281-43F3-8D1F-AAC8B31D631C}"/>
              </a:ext>
            </a:extLst>
          </p:cNvPr>
          <p:cNvSpPr>
            <a:spLocks noGrp="1"/>
          </p:cNvSpPr>
          <p:nvPr>
            <p:ph idx="1"/>
          </p:nvPr>
        </p:nvSpPr>
        <p:spPr>
          <a:xfrm>
            <a:off x="359546" y="845598"/>
            <a:ext cx="8229600" cy="4157745"/>
          </a:xfrm>
        </p:spPr>
        <p:txBody>
          <a:bodyPr/>
          <a:lstStyle/>
          <a:p>
            <a:pPr algn="l"/>
            <a:endParaRPr lang="en-US" sz="1800" b="0" i="0" u="none" strike="noStrike" baseline="0">
              <a:solidFill>
                <a:srgbClr val="000000"/>
              </a:solidFill>
              <a:latin typeface="Arial" panose="020B0604020202020204" pitchFamily="34" charset="0"/>
            </a:endParaRPr>
          </a:p>
          <a:p>
            <a:pPr marL="0" marR="93970" indent="0" algn="l">
              <a:buNone/>
            </a:pPr>
            <a:r>
              <a:rPr lang="en-US" sz="1800" b="0" i="1" u="none" strike="noStrike" baseline="0">
                <a:latin typeface="Arial" panose="020B0604020202020204" pitchFamily="34" charset="0"/>
              </a:rPr>
              <a:t>TOMM40</a:t>
            </a:r>
            <a:r>
              <a:rPr lang="en-US" sz="1800" b="0" i="0" u="none" strike="noStrike" baseline="0">
                <a:latin typeface="Arial" panose="020B0604020202020204" pitchFamily="34" charset="0"/>
              </a:rPr>
              <a:t>; chr19:44,898,425-44,898,624</a:t>
            </a:r>
          </a:p>
          <a:p>
            <a:pPr marL="0" marR="93970" indent="0">
              <a:buNone/>
            </a:pPr>
            <a:r>
              <a:rPr lang="en-US" sz="1800">
                <a:latin typeface="Arial" panose="020B0604020202020204" pitchFamily="34" charset="0"/>
              </a:rPr>
              <a:t>NovaSeq 2x151 vs </a:t>
            </a:r>
            <a:r>
              <a:rPr lang="en-US" sz="1800" b="0" i="0" u="none" strike="noStrike" baseline="0">
                <a:latin typeface="Arial" panose="020B0604020202020204" pitchFamily="34" charset="0"/>
              </a:rPr>
              <a:t>PacBio SBB 1x200</a:t>
            </a:r>
          </a:p>
        </p:txBody>
      </p:sp>
      <p:pic>
        <p:nvPicPr>
          <p:cNvPr id="5" name="Picture 4">
            <a:extLst>
              <a:ext uri="{FF2B5EF4-FFF2-40B4-BE49-F238E27FC236}">
                <a16:creationId xmlns:a16="http://schemas.microsoft.com/office/drawing/2014/main" id="{1B1B41CC-8046-4A5B-8767-C8E0E3A23EFE}"/>
              </a:ext>
            </a:extLst>
          </p:cNvPr>
          <p:cNvPicPr>
            <a:picLocks noChangeAspect="1"/>
          </p:cNvPicPr>
          <p:nvPr/>
        </p:nvPicPr>
        <p:blipFill>
          <a:blip r:embed="rId2"/>
          <a:stretch>
            <a:fillRect/>
          </a:stretch>
        </p:blipFill>
        <p:spPr>
          <a:xfrm>
            <a:off x="0" y="2289372"/>
            <a:ext cx="9144000" cy="3293241"/>
          </a:xfrm>
          <a:prstGeom prst="rect">
            <a:avLst/>
          </a:prstGeom>
        </p:spPr>
      </p:pic>
    </p:spTree>
    <p:extLst>
      <p:ext uri="{BB962C8B-B14F-4D97-AF65-F5344CB8AC3E}">
        <p14:creationId xmlns:p14="http://schemas.microsoft.com/office/powerpoint/2010/main" val="24750321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1D06C8-1361-43E2-86A4-04E0EC25321C}"/>
              </a:ext>
            </a:extLst>
          </p:cNvPr>
          <p:cNvPicPr>
            <a:picLocks noChangeAspect="1"/>
          </p:cNvPicPr>
          <p:nvPr/>
        </p:nvPicPr>
        <p:blipFill>
          <a:blip r:embed="rId2"/>
          <a:stretch>
            <a:fillRect/>
          </a:stretch>
        </p:blipFill>
        <p:spPr>
          <a:xfrm>
            <a:off x="5332063" y="2189005"/>
            <a:ext cx="3767791" cy="3031724"/>
          </a:xfrm>
          <a:prstGeom prst="rect">
            <a:avLst/>
          </a:prstGeom>
          <a:ln>
            <a:noFill/>
          </a:ln>
          <a:effectLst>
            <a:softEdge rad="112500"/>
          </a:effectLst>
        </p:spPr>
      </p:pic>
      <p:sp>
        <p:nvSpPr>
          <p:cNvPr id="2" name="Title 1"/>
          <p:cNvSpPr>
            <a:spLocks noGrp="1"/>
          </p:cNvSpPr>
          <p:nvPr>
            <p:ph type="title"/>
          </p:nvPr>
        </p:nvSpPr>
        <p:spPr>
          <a:xfrm>
            <a:off x="457200" y="0"/>
            <a:ext cx="8229600" cy="1143000"/>
          </a:xfrm>
        </p:spPr>
        <p:txBody>
          <a:bodyPr/>
          <a:lstStyle/>
          <a:p>
            <a:r>
              <a:rPr lang="en-US" sz="2800" dirty="0">
                <a:ea typeface="ＭＳ Ｐゴシック"/>
              </a:rPr>
              <a:t>PacBio: </a:t>
            </a:r>
            <a:r>
              <a:rPr lang="en-US" sz="2800" dirty="0" err="1">
                <a:ea typeface="ＭＳ Ｐゴシック"/>
              </a:rPr>
              <a:t>Onso</a:t>
            </a:r>
            <a:endParaRPr lang="en-US" sz="2800" dirty="0"/>
          </a:p>
        </p:txBody>
      </p:sp>
      <p:sp>
        <p:nvSpPr>
          <p:cNvPr id="3" name="Content Placeholder 2"/>
          <p:cNvSpPr>
            <a:spLocks noGrp="1"/>
          </p:cNvSpPr>
          <p:nvPr>
            <p:ph idx="1"/>
          </p:nvPr>
        </p:nvSpPr>
        <p:spPr>
          <a:xfrm>
            <a:off x="-1" y="1205146"/>
            <a:ext cx="6001305" cy="4293011"/>
          </a:xfrm>
        </p:spPr>
        <p:txBody>
          <a:bodyPr/>
          <a:lstStyle/>
          <a:p>
            <a:pPr>
              <a:lnSpc>
                <a:spcPct val="150000"/>
              </a:lnSpc>
            </a:pPr>
            <a:r>
              <a:rPr lang="en-US" sz="2000" dirty="0"/>
              <a:t>Instrument cost: $259,000</a:t>
            </a:r>
          </a:p>
          <a:p>
            <a:pPr>
              <a:lnSpc>
                <a:spcPct val="150000"/>
              </a:lnSpc>
            </a:pPr>
            <a:r>
              <a:rPr lang="en-US" sz="2000" dirty="0"/>
              <a:t>Instrument size: Benchtop</a:t>
            </a:r>
          </a:p>
          <a:p>
            <a:pPr>
              <a:lnSpc>
                <a:spcPct val="150000"/>
              </a:lnSpc>
            </a:pPr>
            <a:r>
              <a:rPr lang="en-US" sz="2000" dirty="0"/>
              <a:t>Partnerships/acquisitions: </a:t>
            </a:r>
            <a:r>
              <a:rPr lang="en-US" sz="2000" dirty="0" err="1"/>
              <a:t>Omniome</a:t>
            </a:r>
            <a:endParaRPr lang="en-US" sz="2000" dirty="0"/>
          </a:p>
          <a:p>
            <a:pPr>
              <a:lnSpc>
                <a:spcPct val="150000"/>
              </a:lnSpc>
            </a:pPr>
            <a:r>
              <a:rPr lang="en-US" sz="2000" dirty="0"/>
              <a:t>Commercial availability: First half of 2023</a:t>
            </a:r>
          </a:p>
          <a:p>
            <a:pPr>
              <a:lnSpc>
                <a:spcPct val="150000"/>
              </a:lnSpc>
            </a:pPr>
            <a:r>
              <a:rPr lang="en-US" sz="2000" dirty="0"/>
              <a:t>Other details</a:t>
            </a:r>
          </a:p>
          <a:p>
            <a:pPr lvl="1">
              <a:lnSpc>
                <a:spcPct val="150000"/>
              </a:lnSpc>
            </a:pPr>
            <a:r>
              <a:rPr lang="en-US" sz="1400" dirty="0"/>
              <a:t>Jonas </a:t>
            </a:r>
            <a:r>
              <a:rPr lang="en-US" sz="1400" dirty="0" err="1"/>
              <a:t>Korlach’s</a:t>
            </a:r>
            <a:r>
              <a:rPr lang="en-US" sz="1400" dirty="0"/>
              <a:t> presentation: </a:t>
            </a:r>
            <a:r>
              <a:rPr lang="en-US" sz="1400" dirty="0">
                <a:hlinkClick r:id="rId3" action="ppaction://hlinkfile"/>
              </a:rPr>
              <a:t>IGM Tech Dev\AGBT2022\PacBio</a:t>
            </a:r>
            <a:endParaRPr lang="en-US" sz="1400" dirty="0"/>
          </a:p>
          <a:p>
            <a:pPr lvl="1">
              <a:lnSpc>
                <a:spcPct val="150000"/>
              </a:lnSpc>
            </a:pPr>
            <a:r>
              <a:rPr lang="en-US" sz="1400" dirty="0"/>
              <a:t>Summary of technology: </a:t>
            </a:r>
            <a:r>
              <a:rPr lang="en-US" sz="1400" dirty="0">
                <a:hlinkClick r:id="rId4"/>
              </a:rPr>
              <a:t>PacBio Doubles Down on Accuracy by Acquiring </a:t>
            </a:r>
            <a:r>
              <a:rPr lang="en-US" sz="1400" dirty="0" err="1">
                <a:hlinkClick r:id="rId4"/>
              </a:rPr>
              <a:t>Omniome</a:t>
            </a:r>
            <a:endParaRPr lang="en-US" sz="1400" dirty="0"/>
          </a:p>
        </p:txBody>
      </p:sp>
    </p:spTree>
    <p:extLst>
      <p:ext uri="{BB962C8B-B14F-4D97-AF65-F5344CB8AC3E}">
        <p14:creationId xmlns:p14="http://schemas.microsoft.com/office/powerpoint/2010/main" val="1774932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171FD48-E94B-4689-9BC4-4462FBC00821}"/>
              </a:ext>
            </a:extLst>
          </p:cNvPr>
          <p:cNvPicPr>
            <a:picLocks noChangeAspect="1"/>
          </p:cNvPicPr>
          <p:nvPr/>
        </p:nvPicPr>
        <p:blipFill>
          <a:blip r:embed="rId3"/>
          <a:stretch>
            <a:fillRect/>
          </a:stretch>
        </p:blipFill>
        <p:spPr>
          <a:xfrm>
            <a:off x="185791" y="1352935"/>
            <a:ext cx="8772418" cy="4152129"/>
          </a:xfrm>
          <a:prstGeom prst="rect">
            <a:avLst/>
          </a:prstGeom>
        </p:spPr>
      </p:pic>
      <p:sp>
        <p:nvSpPr>
          <p:cNvPr id="3" name="Title 1">
            <a:extLst>
              <a:ext uri="{FF2B5EF4-FFF2-40B4-BE49-F238E27FC236}">
                <a16:creationId xmlns:a16="http://schemas.microsoft.com/office/drawing/2014/main" id="{1A392CAF-8B2B-45C8-B15A-D6FA22B7ECE0}"/>
              </a:ext>
            </a:extLst>
          </p:cNvPr>
          <p:cNvSpPr>
            <a:spLocks noGrp="1"/>
          </p:cNvSpPr>
          <p:nvPr>
            <p:ph type="title"/>
          </p:nvPr>
        </p:nvSpPr>
        <p:spPr>
          <a:xfrm>
            <a:off x="457200" y="274638"/>
            <a:ext cx="8229600" cy="1143000"/>
          </a:xfrm>
        </p:spPr>
        <p:txBody>
          <a:bodyPr/>
          <a:lstStyle/>
          <a:p>
            <a:r>
              <a:rPr lang="en-US" sz="2800"/>
              <a:t>PacBio SBB Performance Comparison</a:t>
            </a:r>
          </a:p>
        </p:txBody>
      </p:sp>
      <p:sp>
        <p:nvSpPr>
          <p:cNvPr id="2" name="TextBox 1">
            <a:extLst>
              <a:ext uri="{FF2B5EF4-FFF2-40B4-BE49-F238E27FC236}">
                <a16:creationId xmlns:a16="http://schemas.microsoft.com/office/drawing/2014/main" id="{2298C5E1-BED1-479B-BBF7-89014A85F9E0}"/>
              </a:ext>
            </a:extLst>
          </p:cNvPr>
          <p:cNvSpPr txBox="1"/>
          <p:nvPr/>
        </p:nvSpPr>
        <p:spPr>
          <a:xfrm>
            <a:off x="5930284" y="5663951"/>
            <a:ext cx="3009528" cy="261610"/>
          </a:xfrm>
          <a:prstGeom prst="rect">
            <a:avLst/>
          </a:prstGeom>
          <a:noFill/>
        </p:spPr>
        <p:txBody>
          <a:bodyPr wrap="square" rtlCol="0">
            <a:spAutoFit/>
          </a:bodyPr>
          <a:lstStyle/>
          <a:p>
            <a:r>
              <a:rPr lang="en-US" sz="1050"/>
              <a:t>Metrics from PacBio’s AGBT 2022 presentation</a:t>
            </a:r>
          </a:p>
        </p:txBody>
      </p:sp>
    </p:spTree>
    <p:extLst>
      <p:ext uri="{BB962C8B-B14F-4D97-AF65-F5344CB8AC3E}">
        <p14:creationId xmlns:p14="http://schemas.microsoft.com/office/powerpoint/2010/main" val="1319606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5" descr="A picture containing floor, indoor&#10;&#10;Description automatically generated">
            <a:extLst>
              <a:ext uri="{FF2B5EF4-FFF2-40B4-BE49-F238E27FC236}">
                <a16:creationId xmlns:a16="http://schemas.microsoft.com/office/drawing/2014/main" id="{5AEC6ECD-6053-41A4-DD35-F38EA8499CA8}"/>
              </a:ext>
            </a:extLst>
          </p:cNvPr>
          <p:cNvPicPr>
            <a:picLocks noChangeAspect="1"/>
          </p:cNvPicPr>
          <p:nvPr/>
        </p:nvPicPr>
        <p:blipFill>
          <a:blip r:embed="rId3"/>
          <a:stretch>
            <a:fillRect/>
          </a:stretch>
        </p:blipFill>
        <p:spPr>
          <a:xfrm>
            <a:off x="226227" y="918967"/>
            <a:ext cx="3336452" cy="4452453"/>
          </a:xfrm>
          <a:prstGeom prst="rect">
            <a:avLst/>
          </a:prstGeom>
        </p:spPr>
      </p:pic>
      <p:pic>
        <p:nvPicPr>
          <p:cNvPr id="4" name="Picture 3">
            <a:extLst>
              <a:ext uri="{FF2B5EF4-FFF2-40B4-BE49-F238E27FC236}">
                <a16:creationId xmlns:a16="http://schemas.microsoft.com/office/drawing/2014/main" id="{B237426A-D984-4AB1-82BD-8FE9090CCC20}"/>
              </a:ext>
            </a:extLst>
          </p:cNvPr>
          <p:cNvPicPr>
            <a:picLocks noChangeAspect="1"/>
          </p:cNvPicPr>
          <p:nvPr/>
        </p:nvPicPr>
        <p:blipFill>
          <a:blip r:embed="rId4"/>
          <a:stretch>
            <a:fillRect/>
          </a:stretch>
        </p:blipFill>
        <p:spPr>
          <a:xfrm>
            <a:off x="3887350" y="1459904"/>
            <a:ext cx="4945535" cy="2405145"/>
          </a:xfrm>
          <a:prstGeom prst="rect">
            <a:avLst/>
          </a:prstGeom>
        </p:spPr>
      </p:pic>
      <p:sp>
        <p:nvSpPr>
          <p:cNvPr id="5" name="Arrow: Down 4">
            <a:extLst>
              <a:ext uri="{FF2B5EF4-FFF2-40B4-BE49-F238E27FC236}">
                <a16:creationId xmlns:a16="http://schemas.microsoft.com/office/drawing/2014/main" id="{27438106-C82C-4A8D-B5FD-6D08E8B9CBE1}"/>
              </a:ext>
            </a:extLst>
          </p:cNvPr>
          <p:cNvSpPr/>
          <p:nvPr/>
        </p:nvSpPr>
        <p:spPr>
          <a:xfrm rot="10800000" flipH="1">
            <a:off x="2514032" y="3782076"/>
            <a:ext cx="342642" cy="542144"/>
          </a:xfrm>
          <a:prstGeom prst="downArrow">
            <a:avLst/>
          </a:prstGeom>
          <a:solidFill>
            <a:srgbClr val="FFFF00"/>
          </a:solidFill>
          <a:ln w="28575">
            <a:solidFill>
              <a:schemeClr val="tx1"/>
            </a:solidFill>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Ultima Genomics</a:t>
            </a:r>
          </a:p>
        </p:txBody>
      </p:sp>
      <p:sp>
        <p:nvSpPr>
          <p:cNvPr id="2" name="TextBox 1">
            <a:extLst>
              <a:ext uri="{FF2B5EF4-FFF2-40B4-BE49-F238E27FC236}">
                <a16:creationId xmlns:a16="http://schemas.microsoft.com/office/drawing/2014/main" id="{09F954E5-69BD-4C0A-BDB3-280EC679E34A}"/>
              </a:ext>
            </a:extLst>
          </p:cNvPr>
          <p:cNvSpPr txBox="1"/>
          <p:nvPr/>
        </p:nvSpPr>
        <p:spPr>
          <a:xfrm>
            <a:off x="3887350" y="3960206"/>
            <a:ext cx="4945535" cy="1477328"/>
          </a:xfrm>
          <a:prstGeom prst="rect">
            <a:avLst/>
          </a:prstGeom>
          <a:noFill/>
        </p:spPr>
        <p:txBody>
          <a:bodyPr wrap="square" rtlCol="0">
            <a:spAutoFit/>
          </a:bodyPr>
          <a:lstStyle/>
          <a:p>
            <a:r>
              <a:rPr lang="en-US"/>
              <a:t>Footprint is the “</a:t>
            </a:r>
            <a:r>
              <a:rPr lang="en-US" err="1"/>
              <a:t>Ultima”te</a:t>
            </a:r>
            <a:r>
              <a:rPr lang="en-US"/>
              <a:t> of its kind</a:t>
            </a:r>
          </a:p>
          <a:p>
            <a:pPr marL="285750" indent="-285750">
              <a:buFont typeface="Arial" panose="020B0604020202020204" pitchFamily="34" charset="0"/>
              <a:buChar char="•"/>
            </a:pPr>
            <a:r>
              <a:rPr lang="en-US"/>
              <a:t>Three instruments total</a:t>
            </a:r>
          </a:p>
          <a:p>
            <a:pPr marL="742950" lvl="1" indent="-285750">
              <a:buFont typeface="Arial" panose="020B0604020202020204" pitchFamily="34" charset="0"/>
              <a:buChar char="•"/>
            </a:pPr>
            <a:r>
              <a:rPr lang="en-US"/>
              <a:t>Clustering</a:t>
            </a:r>
          </a:p>
          <a:p>
            <a:pPr marL="742950" lvl="1" indent="-285750">
              <a:buFont typeface="Arial" panose="020B0604020202020204" pitchFamily="34" charset="0"/>
              <a:buChar char="•"/>
            </a:pPr>
            <a:r>
              <a:rPr lang="en-US"/>
              <a:t>Sequencing</a:t>
            </a:r>
          </a:p>
          <a:p>
            <a:pPr marL="742950" lvl="1" indent="-285750">
              <a:buFont typeface="Arial" panose="020B0604020202020204" pitchFamily="34" charset="0"/>
              <a:buChar char="•"/>
            </a:pPr>
            <a:r>
              <a:rPr lang="en-US"/>
              <a:t>Computational </a:t>
            </a:r>
          </a:p>
        </p:txBody>
      </p:sp>
      <p:sp>
        <p:nvSpPr>
          <p:cNvPr id="6" name="TextBox 5">
            <a:extLst>
              <a:ext uri="{FF2B5EF4-FFF2-40B4-BE49-F238E27FC236}">
                <a16:creationId xmlns:a16="http://schemas.microsoft.com/office/drawing/2014/main" id="{C56831FB-2CDC-4D24-9365-E5D970E67CCC}"/>
              </a:ext>
            </a:extLst>
          </p:cNvPr>
          <p:cNvSpPr txBox="1"/>
          <p:nvPr/>
        </p:nvSpPr>
        <p:spPr>
          <a:xfrm>
            <a:off x="3887350" y="1045968"/>
            <a:ext cx="4945535" cy="369332"/>
          </a:xfrm>
          <a:prstGeom prst="rect">
            <a:avLst/>
          </a:prstGeom>
          <a:noFill/>
        </p:spPr>
        <p:txBody>
          <a:bodyPr wrap="square" rtlCol="0">
            <a:spAutoFit/>
          </a:bodyPr>
          <a:lstStyle/>
          <a:p>
            <a:pPr algn="ctr"/>
            <a:r>
              <a:rPr lang="en-US"/>
              <a:t>The UG100</a:t>
            </a:r>
          </a:p>
        </p:txBody>
      </p:sp>
    </p:spTree>
    <p:extLst>
      <p:ext uri="{BB962C8B-B14F-4D97-AF65-F5344CB8AC3E}">
        <p14:creationId xmlns:p14="http://schemas.microsoft.com/office/powerpoint/2010/main" val="39069795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EADA131-014F-4DD8-8DFF-D24EEAB0E7F7}"/>
              </a:ext>
            </a:extLst>
          </p:cNvPr>
          <p:cNvSpPr>
            <a:spLocks noGrp="1"/>
          </p:cNvSpPr>
          <p:nvPr>
            <p:ph type="title"/>
          </p:nvPr>
        </p:nvSpPr>
        <p:spPr>
          <a:xfrm>
            <a:off x="457200" y="71438"/>
            <a:ext cx="8229600" cy="1143000"/>
          </a:xfrm>
        </p:spPr>
        <p:txBody>
          <a:bodyPr/>
          <a:lstStyle/>
          <a:p>
            <a:r>
              <a:rPr lang="en-US" dirty="0"/>
              <a:t>Illumina </a:t>
            </a:r>
            <a:r>
              <a:rPr lang="en-US" dirty="0" err="1"/>
              <a:t>NovaSeq</a:t>
            </a:r>
            <a:r>
              <a:rPr lang="en-US" dirty="0"/>
              <a:t> X Series</a:t>
            </a:r>
          </a:p>
        </p:txBody>
      </p:sp>
      <p:sp>
        <p:nvSpPr>
          <p:cNvPr id="6" name="TextBox 5">
            <a:extLst>
              <a:ext uri="{FF2B5EF4-FFF2-40B4-BE49-F238E27FC236}">
                <a16:creationId xmlns:a16="http://schemas.microsoft.com/office/drawing/2014/main" id="{D67895A1-F1D6-4A63-8288-41741CBFC9C9}"/>
              </a:ext>
            </a:extLst>
          </p:cNvPr>
          <p:cNvSpPr txBox="1"/>
          <p:nvPr/>
        </p:nvSpPr>
        <p:spPr>
          <a:xfrm>
            <a:off x="642938" y="935038"/>
            <a:ext cx="7645867" cy="5109091"/>
          </a:xfrm>
          <a:prstGeom prst="rect">
            <a:avLst/>
          </a:prstGeom>
          <a:noFill/>
        </p:spPr>
        <p:txBody>
          <a:bodyPr wrap="square">
            <a:spAutoFit/>
          </a:bodyPr>
          <a:lstStyle/>
          <a:p>
            <a:pPr marL="0" marR="0">
              <a:spcBef>
                <a:spcPts val="0"/>
              </a:spcBef>
              <a:spcAft>
                <a:spcPts val="0"/>
              </a:spcAft>
            </a:pPr>
            <a:r>
              <a:rPr lang="en-US" b="1" dirty="0">
                <a:effectLst/>
                <a:latin typeface="+mn-lt"/>
                <a:ea typeface="Calibri" panose="020F0502020204030204" pitchFamily="34" charset="0"/>
              </a:rPr>
              <a:t>Key features:</a:t>
            </a:r>
          </a:p>
          <a:p>
            <a:pPr marL="342900" marR="0" lvl="0" indent="-342900">
              <a:spcBef>
                <a:spcPts val="0"/>
              </a:spcBef>
              <a:spcAft>
                <a:spcPts val="0"/>
              </a:spcAft>
              <a:buFont typeface="Symbol" panose="05050102010706020507" pitchFamily="18" charset="2"/>
              <a:buChar char=""/>
            </a:pPr>
            <a:r>
              <a:rPr lang="en-US" sz="1400" dirty="0">
                <a:effectLst/>
                <a:latin typeface="+mn-lt"/>
                <a:ea typeface="Times New Roman" panose="02020603050405020304" pitchFamily="18" charset="0"/>
              </a:rPr>
              <a:t>Shipping starts 1Q 2023 – X Plus price is 1.25 million (</a:t>
            </a:r>
            <a:r>
              <a:rPr lang="en-US" sz="1400" dirty="0" err="1">
                <a:effectLst/>
                <a:latin typeface="+mn-lt"/>
                <a:ea typeface="Times New Roman" panose="02020603050405020304" pitchFamily="18" charset="0"/>
              </a:rPr>
              <a:t>NovaSeq</a:t>
            </a:r>
            <a:r>
              <a:rPr lang="en-US" sz="1400" dirty="0">
                <a:effectLst/>
                <a:latin typeface="+mn-lt"/>
                <a:ea typeface="Times New Roman" panose="02020603050405020304" pitchFamily="18" charset="0"/>
              </a:rPr>
              <a:t> X is $985,000)</a:t>
            </a:r>
            <a:endParaRPr lang="en-US" sz="1400" dirty="0">
              <a:effectLst/>
              <a:latin typeface="+mn-lt"/>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400" dirty="0" err="1">
                <a:effectLst/>
                <a:latin typeface="+mn-lt"/>
                <a:ea typeface="Times New Roman" panose="02020603050405020304" pitchFamily="18" charset="0"/>
              </a:rPr>
              <a:t>NovaSeqX</a:t>
            </a:r>
            <a:r>
              <a:rPr lang="en-US" sz="1400" dirty="0">
                <a:effectLst/>
                <a:latin typeface="+mn-lt"/>
                <a:ea typeface="Times New Roman" panose="02020603050405020304" pitchFamily="18" charset="0"/>
              </a:rPr>
              <a:t> is single </a:t>
            </a:r>
            <a:r>
              <a:rPr lang="en-US" sz="1400" dirty="0" err="1">
                <a:effectLst/>
                <a:latin typeface="+mn-lt"/>
                <a:ea typeface="Times New Roman" panose="02020603050405020304" pitchFamily="18" charset="0"/>
              </a:rPr>
              <a:t>flowcell</a:t>
            </a:r>
            <a:r>
              <a:rPr lang="en-US" sz="1400" dirty="0">
                <a:effectLst/>
                <a:latin typeface="+mn-lt"/>
                <a:ea typeface="Times New Roman" panose="02020603050405020304" pitchFamily="18" charset="0"/>
              </a:rPr>
              <a:t>; </a:t>
            </a:r>
            <a:r>
              <a:rPr lang="en-US" sz="1400" dirty="0" err="1">
                <a:effectLst/>
                <a:latin typeface="+mn-lt"/>
                <a:ea typeface="Times New Roman" panose="02020603050405020304" pitchFamily="18" charset="0"/>
              </a:rPr>
              <a:t>XPlus</a:t>
            </a:r>
            <a:r>
              <a:rPr lang="en-US" sz="1400" dirty="0">
                <a:effectLst/>
                <a:latin typeface="+mn-lt"/>
                <a:ea typeface="Times New Roman" panose="02020603050405020304" pitchFamily="18" charset="0"/>
              </a:rPr>
              <a:t> is two </a:t>
            </a:r>
            <a:r>
              <a:rPr lang="en-US" sz="1400" dirty="0" err="1">
                <a:effectLst/>
                <a:latin typeface="+mn-lt"/>
                <a:ea typeface="Times New Roman" panose="02020603050405020304" pitchFamily="18" charset="0"/>
              </a:rPr>
              <a:t>flowcells</a:t>
            </a:r>
            <a:r>
              <a:rPr lang="en-US" sz="1400" dirty="0">
                <a:effectLst/>
                <a:latin typeface="+mn-lt"/>
                <a:ea typeface="Times New Roman" panose="02020603050405020304" pitchFamily="18" charset="0"/>
              </a:rPr>
              <a:t> </a:t>
            </a:r>
            <a:endParaRPr lang="en-US" sz="1400" dirty="0">
              <a:effectLst/>
              <a:latin typeface="+mn-lt"/>
              <a:ea typeface="Calibri" panose="020F0502020204030204" pitchFamily="34" charset="0"/>
            </a:endParaRPr>
          </a:p>
          <a:p>
            <a:pPr marL="742950" marR="0" lvl="1" indent="-285750">
              <a:spcBef>
                <a:spcPts val="0"/>
              </a:spcBef>
              <a:spcAft>
                <a:spcPts val="0"/>
              </a:spcAft>
              <a:buFont typeface="Courier New" panose="02070309020205020404" pitchFamily="49" charset="0"/>
              <a:buChar char="o"/>
            </a:pPr>
            <a:r>
              <a:rPr lang="en-US" sz="1400" dirty="0">
                <a:effectLst/>
                <a:latin typeface="+mn-lt"/>
                <a:ea typeface="Times New Roman" panose="02020603050405020304" pitchFamily="18" charset="0"/>
              </a:rPr>
              <a:t>8 lanes; segregation possible</a:t>
            </a:r>
            <a:endParaRPr lang="en-US" sz="1400" dirty="0">
              <a:effectLst/>
              <a:latin typeface="+mn-lt"/>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400" dirty="0">
                <a:effectLst/>
                <a:latin typeface="+mn-lt"/>
                <a:ea typeface="Times New Roman" panose="02020603050405020304" pitchFamily="18" charset="0"/>
              </a:rPr>
              <a:t>New optics, new chemistry, new </a:t>
            </a:r>
            <a:r>
              <a:rPr lang="en-US" sz="1400" dirty="0" err="1">
                <a:effectLst/>
                <a:latin typeface="+mn-lt"/>
                <a:ea typeface="Times New Roman" panose="02020603050405020304" pitchFamily="18" charset="0"/>
              </a:rPr>
              <a:t>flowcell</a:t>
            </a:r>
            <a:r>
              <a:rPr lang="en-US" sz="1400" dirty="0">
                <a:effectLst/>
                <a:latin typeface="+mn-lt"/>
                <a:ea typeface="Times New Roman" panose="02020603050405020304" pitchFamily="18" charset="0"/>
              </a:rPr>
              <a:t> design, and software updates</a:t>
            </a:r>
            <a:endParaRPr lang="en-US" sz="1400" dirty="0">
              <a:effectLst/>
              <a:latin typeface="+mn-lt"/>
              <a:ea typeface="Calibri" panose="020F0502020204030204" pitchFamily="34" charset="0"/>
            </a:endParaRPr>
          </a:p>
          <a:p>
            <a:pPr marL="742950" marR="0" lvl="1" indent="-285750">
              <a:spcBef>
                <a:spcPts val="0"/>
              </a:spcBef>
              <a:spcAft>
                <a:spcPts val="0"/>
              </a:spcAft>
              <a:buFont typeface="Courier New" panose="02070309020205020404" pitchFamily="49" charset="0"/>
              <a:buChar char="o"/>
            </a:pPr>
            <a:r>
              <a:rPr lang="en-US" sz="1400" dirty="0">
                <a:effectLst/>
                <a:latin typeface="+mn-lt"/>
                <a:ea typeface="Times New Roman" panose="02020603050405020304" pitchFamily="18" charset="0"/>
              </a:rPr>
              <a:t>50x more stable chemistry – ambient temp for reagents</a:t>
            </a:r>
            <a:endParaRPr lang="en-US" sz="1400" dirty="0">
              <a:effectLst/>
              <a:latin typeface="+mn-lt"/>
              <a:ea typeface="Calibri" panose="020F0502020204030204" pitchFamily="34" charset="0"/>
            </a:endParaRPr>
          </a:p>
          <a:p>
            <a:pPr marL="742950" marR="0" lvl="1" indent="-285750">
              <a:spcBef>
                <a:spcPts val="0"/>
              </a:spcBef>
              <a:spcAft>
                <a:spcPts val="0"/>
              </a:spcAft>
              <a:buFont typeface="Courier New" panose="02070309020205020404" pitchFamily="49" charset="0"/>
              <a:buChar char="o"/>
            </a:pPr>
            <a:r>
              <a:rPr lang="en-US" sz="1400" dirty="0">
                <a:effectLst/>
                <a:latin typeface="+mn-lt"/>
                <a:ea typeface="Times New Roman" panose="02020603050405020304" pitchFamily="18" charset="0"/>
              </a:rPr>
              <a:t>90% reduction in packaging</a:t>
            </a:r>
            <a:endParaRPr lang="en-US" sz="1400" dirty="0">
              <a:effectLst/>
              <a:latin typeface="+mn-lt"/>
              <a:ea typeface="Calibri" panose="020F0502020204030204" pitchFamily="34" charset="0"/>
            </a:endParaRPr>
          </a:p>
          <a:p>
            <a:pPr marL="742950" marR="0" lvl="1" indent="-285750">
              <a:spcBef>
                <a:spcPts val="0"/>
              </a:spcBef>
              <a:spcAft>
                <a:spcPts val="0"/>
              </a:spcAft>
              <a:buFont typeface="Courier New" panose="02070309020205020404" pitchFamily="49" charset="0"/>
              <a:buChar char="o"/>
            </a:pPr>
            <a:r>
              <a:rPr lang="en-US" sz="1400" dirty="0">
                <a:effectLst/>
                <a:latin typeface="+mn-lt"/>
                <a:ea typeface="Times New Roman" panose="02020603050405020304" pitchFamily="18" charset="0"/>
              </a:rPr>
              <a:t>2.5x faster base calling</a:t>
            </a:r>
            <a:endParaRPr lang="en-US" sz="1400" dirty="0">
              <a:effectLst/>
              <a:latin typeface="+mn-lt"/>
              <a:ea typeface="Calibri" panose="020F0502020204030204" pitchFamily="34" charset="0"/>
            </a:endParaRPr>
          </a:p>
          <a:p>
            <a:pPr marL="742950" marR="0" lvl="1" indent="-285750">
              <a:spcBef>
                <a:spcPts val="0"/>
              </a:spcBef>
              <a:spcAft>
                <a:spcPts val="0"/>
              </a:spcAft>
              <a:buFont typeface="Courier New" panose="02070309020205020404" pitchFamily="49" charset="0"/>
              <a:buChar char="o"/>
            </a:pPr>
            <a:r>
              <a:rPr lang="en-US" sz="1400" dirty="0">
                <a:effectLst/>
                <a:latin typeface="+mn-lt"/>
                <a:ea typeface="Times New Roman" panose="02020603050405020304" pitchFamily="18" charset="0"/>
              </a:rPr>
              <a:t>Greater accuracy – 50% reduction in sequencing error rate and phasing </a:t>
            </a:r>
            <a:endParaRPr lang="en-US" sz="1400" dirty="0">
              <a:effectLst/>
              <a:latin typeface="+mn-lt"/>
              <a:ea typeface="Calibri" panose="020F0502020204030204" pitchFamily="34" charset="0"/>
            </a:endParaRPr>
          </a:p>
          <a:p>
            <a:pPr marL="742950" marR="0" lvl="1" indent="-285750">
              <a:spcBef>
                <a:spcPts val="0"/>
              </a:spcBef>
              <a:spcAft>
                <a:spcPts val="0"/>
              </a:spcAft>
              <a:buFont typeface="Courier New" panose="02070309020205020404" pitchFamily="49" charset="0"/>
              <a:buChar char="o"/>
            </a:pPr>
            <a:r>
              <a:rPr lang="en-US" sz="1400" dirty="0">
                <a:effectLst/>
                <a:latin typeface="+mn-lt"/>
                <a:ea typeface="Times New Roman" panose="02020603050405020304" pitchFamily="18" charset="0"/>
              </a:rPr>
              <a:t>5x reduced data footprint (lossless genomic data compression)</a:t>
            </a:r>
            <a:endParaRPr lang="en-US" sz="1400" dirty="0">
              <a:effectLst/>
              <a:latin typeface="+mn-lt"/>
              <a:ea typeface="Calibri" panose="020F0502020204030204" pitchFamily="34" charset="0"/>
            </a:endParaRPr>
          </a:p>
          <a:p>
            <a:pPr marL="742950" marR="0" lvl="1" indent="-285750">
              <a:spcBef>
                <a:spcPts val="0"/>
              </a:spcBef>
              <a:spcAft>
                <a:spcPts val="0"/>
              </a:spcAft>
              <a:buFont typeface="Courier New" panose="02070309020205020404" pitchFamily="49" charset="0"/>
              <a:buChar char="o"/>
            </a:pPr>
            <a:r>
              <a:rPr lang="en-US" sz="1400" dirty="0">
                <a:effectLst/>
                <a:latin typeface="+mn-lt"/>
                <a:ea typeface="Times New Roman" panose="02020603050405020304" pitchFamily="18" charset="0"/>
              </a:rPr>
              <a:t>320% higher density on </a:t>
            </a:r>
            <a:r>
              <a:rPr lang="en-US" sz="1400" dirty="0" err="1">
                <a:effectLst/>
                <a:latin typeface="+mn-lt"/>
                <a:ea typeface="Times New Roman" panose="02020603050405020304" pitchFamily="18" charset="0"/>
              </a:rPr>
              <a:t>flowcell</a:t>
            </a:r>
            <a:r>
              <a:rPr lang="en-US" sz="1400" dirty="0">
                <a:effectLst/>
                <a:latin typeface="+mn-lt"/>
                <a:ea typeface="Times New Roman" panose="02020603050405020304" pitchFamily="18" charset="0"/>
              </a:rPr>
              <a:t> – 10 billion clusters – 6 TB (2x150) in 24 </a:t>
            </a:r>
            <a:r>
              <a:rPr lang="en-US" sz="1400" dirty="0" err="1">
                <a:effectLst/>
                <a:latin typeface="+mn-lt"/>
                <a:ea typeface="Times New Roman" panose="02020603050405020304" pitchFamily="18" charset="0"/>
              </a:rPr>
              <a:t>hrs</a:t>
            </a:r>
            <a:r>
              <a:rPr lang="en-US" sz="1400" dirty="0">
                <a:effectLst/>
                <a:latin typeface="+mn-lt"/>
                <a:ea typeface="Times New Roman" panose="02020603050405020304" pitchFamily="18" charset="0"/>
              </a:rPr>
              <a:t> for </a:t>
            </a:r>
            <a:r>
              <a:rPr lang="en-US" sz="1400" dirty="0" err="1">
                <a:effectLst/>
                <a:latin typeface="+mn-lt"/>
                <a:ea typeface="Times New Roman" panose="02020603050405020304" pitchFamily="18" charset="0"/>
              </a:rPr>
              <a:t>NovaSeq</a:t>
            </a:r>
            <a:r>
              <a:rPr lang="en-US" sz="1400" dirty="0">
                <a:effectLst/>
                <a:latin typeface="+mn-lt"/>
                <a:ea typeface="Times New Roman" panose="02020603050405020304" pitchFamily="18" charset="0"/>
              </a:rPr>
              <a:t> X - $200 genome (including clustering, sequencing, primary and secondary analysis)</a:t>
            </a:r>
            <a:endParaRPr lang="en-US" sz="1400" dirty="0">
              <a:effectLst/>
              <a:latin typeface="+mn-lt"/>
              <a:ea typeface="Calibri" panose="020F0502020204030204" pitchFamily="34" charset="0"/>
            </a:endParaRPr>
          </a:p>
          <a:p>
            <a:pPr marL="742950" marR="0" lvl="1" indent="-285750">
              <a:spcBef>
                <a:spcPts val="0"/>
              </a:spcBef>
              <a:spcAft>
                <a:spcPts val="0"/>
              </a:spcAft>
              <a:buFont typeface="Courier New" panose="02070309020205020404" pitchFamily="49" charset="0"/>
              <a:buChar char="o"/>
            </a:pPr>
            <a:r>
              <a:rPr lang="en-US" sz="1400" dirty="0">
                <a:effectLst/>
                <a:latin typeface="+mn-lt"/>
                <a:ea typeface="Times New Roman" panose="02020603050405020304" pitchFamily="18" charset="0"/>
              </a:rPr>
              <a:t>Demultiplexing while sequencing</a:t>
            </a:r>
          </a:p>
          <a:p>
            <a:pPr marL="742950" marR="0" lvl="1" indent="-285750">
              <a:spcBef>
                <a:spcPts val="0"/>
              </a:spcBef>
              <a:spcAft>
                <a:spcPts val="0"/>
              </a:spcAft>
              <a:buFont typeface="Courier New" panose="02070309020205020404" pitchFamily="49" charset="0"/>
              <a:buChar char="o"/>
            </a:pPr>
            <a:r>
              <a:rPr lang="en-US" sz="1400" b="0" i="0" dirty="0">
                <a:solidFill>
                  <a:srgbClr val="444648"/>
                </a:solidFill>
                <a:effectLst/>
                <a:latin typeface="+mn-lt"/>
              </a:rPr>
              <a:t>The </a:t>
            </a:r>
            <a:r>
              <a:rPr lang="en-US" sz="1400" b="0" i="0" dirty="0" err="1">
                <a:solidFill>
                  <a:srgbClr val="444648"/>
                </a:solidFill>
                <a:effectLst/>
                <a:latin typeface="+mn-lt"/>
              </a:rPr>
              <a:t>NovaSeq</a:t>
            </a:r>
            <a:r>
              <a:rPr lang="en-US" sz="1400" b="0" i="0" dirty="0">
                <a:solidFill>
                  <a:srgbClr val="444648"/>
                </a:solidFill>
                <a:effectLst/>
                <a:latin typeface="+mn-lt"/>
              </a:rPr>
              <a:t> X series achieves ultra-high-resolution imaging through higher numerical aperture, a custom CMOS sensor, and two-channel SBS with blue-green optics</a:t>
            </a:r>
            <a:endParaRPr lang="en-US" sz="1400" dirty="0">
              <a:effectLst/>
              <a:latin typeface="+mn-lt"/>
              <a:ea typeface="Calibri" panose="020F0502020204030204" pitchFamily="34" charset="0"/>
            </a:endParaRPr>
          </a:p>
          <a:p>
            <a:pPr marL="0" marR="0">
              <a:spcBef>
                <a:spcPts val="0"/>
              </a:spcBef>
              <a:spcAft>
                <a:spcPts val="0"/>
              </a:spcAft>
            </a:pPr>
            <a:r>
              <a:rPr lang="en-US" sz="1400" dirty="0">
                <a:effectLst/>
                <a:latin typeface="+mn-lt"/>
                <a:ea typeface="Calibri" panose="020F0502020204030204" pitchFamily="34" charset="0"/>
              </a:rPr>
              <a:t> </a:t>
            </a:r>
          </a:p>
          <a:p>
            <a:pPr marL="0" marR="0">
              <a:spcBef>
                <a:spcPts val="0"/>
              </a:spcBef>
              <a:spcAft>
                <a:spcPts val="0"/>
              </a:spcAft>
            </a:pPr>
            <a:r>
              <a:rPr lang="en-US" sz="1400" dirty="0">
                <a:effectLst/>
                <a:latin typeface="+mn-lt"/>
                <a:ea typeface="Calibri" panose="020F0502020204030204" pitchFamily="34" charset="0"/>
              </a:rPr>
              <a:t>Chemistry “X”: XLEAP-SBS chemistry</a:t>
            </a:r>
          </a:p>
          <a:p>
            <a:pPr marL="342900" marR="0" lvl="0" indent="-342900">
              <a:spcBef>
                <a:spcPts val="0"/>
              </a:spcBef>
              <a:spcAft>
                <a:spcPts val="0"/>
              </a:spcAft>
              <a:buFont typeface="Symbol" panose="05050102010706020507" pitchFamily="18" charset="2"/>
              <a:buChar char=""/>
            </a:pPr>
            <a:r>
              <a:rPr lang="en-US" sz="1400" dirty="0">
                <a:effectLst/>
                <a:latin typeface="+mn-lt"/>
                <a:ea typeface="Times New Roman" panose="02020603050405020304" pitchFamily="18" charset="0"/>
              </a:rPr>
              <a:t>2024 availability for NextSeq1000/2000 – no compatibility for NovaSeq6000</a:t>
            </a:r>
            <a:endParaRPr lang="en-US" sz="1400" dirty="0">
              <a:effectLst/>
              <a:latin typeface="+mn-lt"/>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400" dirty="0">
                <a:effectLst/>
                <a:latin typeface="+mn-lt"/>
                <a:ea typeface="Times New Roman" panose="02020603050405020304" pitchFamily="18" charset="0"/>
              </a:rPr>
              <a:t>Used within </a:t>
            </a:r>
            <a:r>
              <a:rPr lang="en-US" sz="1400" dirty="0" err="1">
                <a:effectLst/>
                <a:latin typeface="+mn-lt"/>
                <a:ea typeface="Times New Roman" panose="02020603050405020304" pitchFamily="18" charset="0"/>
              </a:rPr>
              <a:t>NovaSeq</a:t>
            </a:r>
            <a:r>
              <a:rPr lang="en-US" sz="1400" dirty="0">
                <a:effectLst/>
                <a:latin typeface="+mn-lt"/>
                <a:ea typeface="Times New Roman" panose="02020603050405020304" pitchFamily="18" charset="0"/>
              </a:rPr>
              <a:t> X</a:t>
            </a:r>
            <a:endParaRPr lang="en-US" sz="1400" dirty="0">
              <a:effectLst/>
              <a:latin typeface="+mn-lt"/>
              <a:ea typeface="Calibri" panose="020F0502020204030204" pitchFamily="34" charset="0"/>
            </a:endParaRPr>
          </a:p>
          <a:p>
            <a:pPr marL="0" marR="0">
              <a:spcBef>
                <a:spcPts val="0"/>
              </a:spcBef>
              <a:spcAft>
                <a:spcPts val="0"/>
              </a:spcAft>
            </a:pPr>
            <a:r>
              <a:rPr lang="en-US" sz="1400" dirty="0">
                <a:effectLst/>
                <a:latin typeface="+mn-lt"/>
                <a:ea typeface="Calibri" panose="020F0502020204030204" pitchFamily="34" charset="0"/>
              </a:rPr>
              <a:t> </a:t>
            </a:r>
          </a:p>
          <a:p>
            <a:pPr marL="0" marR="0">
              <a:spcBef>
                <a:spcPts val="0"/>
              </a:spcBef>
              <a:spcAft>
                <a:spcPts val="0"/>
              </a:spcAft>
            </a:pPr>
            <a:r>
              <a:rPr lang="en-US" sz="1400" dirty="0">
                <a:effectLst/>
                <a:latin typeface="+mn-lt"/>
                <a:ea typeface="Calibri" panose="020F0502020204030204" pitchFamily="34" charset="0"/>
              </a:rPr>
              <a:t>Illumina Complete Long-Read</a:t>
            </a:r>
          </a:p>
          <a:p>
            <a:pPr marL="342900" marR="0" lvl="0" indent="-342900">
              <a:spcBef>
                <a:spcPts val="0"/>
              </a:spcBef>
              <a:spcAft>
                <a:spcPts val="0"/>
              </a:spcAft>
              <a:buFont typeface="Symbol" panose="05050102010706020507" pitchFamily="18" charset="2"/>
              <a:buChar char=""/>
            </a:pPr>
            <a:r>
              <a:rPr lang="en-US" sz="1400" dirty="0">
                <a:effectLst/>
                <a:latin typeface="+mn-lt"/>
                <a:ea typeface="Times New Roman" panose="02020603050405020304" pitchFamily="18" charset="0"/>
              </a:rPr>
              <a:t>1Q 2023 – WGS protocol w/ 6-7 kb reads on avg with up to 30 kb</a:t>
            </a:r>
            <a:endParaRPr lang="en-US" sz="1400" dirty="0">
              <a:effectLst/>
              <a:latin typeface="+mn-lt"/>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1400" dirty="0" err="1">
                <a:effectLst/>
                <a:latin typeface="+mn-lt"/>
                <a:ea typeface="Times New Roman" panose="02020603050405020304" pitchFamily="18" charset="0"/>
              </a:rPr>
              <a:t>NextSeq</a:t>
            </a:r>
            <a:r>
              <a:rPr lang="en-US" sz="1400" dirty="0">
                <a:effectLst/>
                <a:latin typeface="+mn-lt"/>
                <a:ea typeface="Times New Roman" panose="02020603050405020304" pitchFamily="18" charset="0"/>
              </a:rPr>
              <a:t>, NovaSeq6000 and </a:t>
            </a:r>
            <a:r>
              <a:rPr lang="en-US" sz="1400" dirty="0" err="1">
                <a:effectLst/>
                <a:latin typeface="+mn-lt"/>
                <a:ea typeface="Times New Roman" panose="02020603050405020304" pitchFamily="18" charset="0"/>
              </a:rPr>
              <a:t>NovaSeq</a:t>
            </a:r>
            <a:r>
              <a:rPr lang="en-US" sz="1400" dirty="0">
                <a:effectLst/>
                <a:latin typeface="+mn-lt"/>
                <a:ea typeface="Times New Roman" panose="02020603050405020304" pitchFamily="18" charset="0"/>
              </a:rPr>
              <a:t> X compatible </a:t>
            </a:r>
            <a:endParaRPr lang="en-US" sz="1400" dirty="0">
              <a:effectLst/>
              <a:latin typeface="+mn-lt"/>
              <a:ea typeface="Calibri" panose="020F0502020204030204" pitchFamily="34" charset="0"/>
            </a:endParaRPr>
          </a:p>
        </p:txBody>
      </p:sp>
    </p:spTree>
    <p:extLst>
      <p:ext uri="{BB962C8B-B14F-4D97-AF65-F5344CB8AC3E}">
        <p14:creationId xmlns:p14="http://schemas.microsoft.com/office/powerpoint/2010/main" val="14529616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6">
            <a:extLst>
              <a:ext uri="{FF2B5EF4-FFF2-40B4-BE49-F238E27FC236}">
                <a16:creationId xmlns:a16="http://schemas.microsoft.com/office/drawing/2014/main" id="{F4F565CA-7D87-47E8-8489-E122C21B30BE}"/>
              </a:ext>
            </a:extLst>
          </p:cNvPr>
          <p:cNvGraphicFramePr>
            <a:graphicFrameLocks noGrp="1"/>
          </p:cNvGraphicFramePr>
          <p:nvPr>
            <p:extLst>
              <p:ext uri="{D42A27DB-BD31-4B8C-83A1-F6EECF244321}">
                <p14:modId xmlns:p14="http://schemas.microsoft.com/office/powerpoint/2010/main" val="44552964"/>
              </p:ext>
            </p:extLst>
          </p:nvPr>
        </p:nvGraphicFramePr>
        <p:xfrm>
          <a:off x="1" y="1226083"/>
          <a:ext cx="9143999" cy="3641090"/>
        </p:xfrm>
        <a:graphic>
          <a:graphicData uri="http://schemas.openxmlformats.org/drawingml/2006/table">
            <a:tbl>
              <a:tblPr firstRow="1" bandRow="1">
                <a:tableStyleId>{9D7B26C5-4107-4FEC-AEDC-1716B250A1EF}</a:tableStyleId>
              </a:tblPr>
              <a:tblGrid>
                <a:gridCol w="1491154">
                  <a:extLst>
                    <a:ext uri="{9D8B030D-6E8A-4147-A177-3AD203B41FA5}">
                      <a16:colId xmlns:a16="http://schemas.microsoft.com/office/drawing/2014/main" val="1425093856"/>
                    </a:ext>
                  </a:extLst>
                </a:gridCol>
                <a:gridCol w="1037341">
                  <a:extLst>
                    <a:ext uri="{9D8B030D-6E8A-4147-A177-3AD203B41FA5}">
                      <a16:colId xmlns:a16="http://schemas.microsoft.com/office/drawing/2014/main" val="74107275"/>
                    </a:ext>
                  </a:extLst>
                </a:gridCol>
                <a:gridCol w="1003330">
                  <a:extLst>
                    <a:ext uri="{9D8B030D-6E8A-4147-A177-3AD203B41FA5}">
                      <a16:colId xmlns:a16="http://schemas.microsoft.com/office/drawing/2014/main" val="1031692394"/>
                    </a:ext>
                  </a:extLst>
                </a:gridCol>
                <a:gridCol w="995786">
                  <a:extLst>
                    <a:ext uri="{9D8B030D-6E8A-4147-A177-3AD203B41FA5}">
                      <a16:colId xmlns:a16="http://schemas.microsoft.com/office/drawing/2014/main" val="1802399373"/>
                    </a:ext>
                  </a:extLst>
                </a:gridCol>
                <a:gridCol w="1669002">
                  <a:extLst>
                    <a:ext uri="{9D8B030D-6E8A-4147-A177-3AD203B41FA5}">
                      <a16:colId xmlns:a16="http://schemas.microsoft.com/office/drawing/2014/main" val="636111570"/>
                    </a:ext>
                  </a:extLst>
                </a:gridCol>
                <a:gridCol w="985421">
                  <a:extLst>
                    <a:ext uri="{9D8B030D-6E8A-4147-A177-3AD203B41FA5}">
                      <a16:colId xmlns:a16="http://schemas.microsoft.com/office/drawing/2014/main" val="972398966"/>
                    </a:ext>
                  </a:extLst>
                </a:gridCol>
                <a:gridCol w="976544">
                  <a:extLst>
                    <a:ext uri="{9D8B030D-6E8A-4147-A177-3AD203B41FA5}">
                      <a16:colId xmlns:a16="http://schemas.microsoft.com/office/drawing/2014/main" val="1304550024"/>
                    </a:ext>
                  </a:extLst>
                </a:gridCol>
                <a:gridCol w="985421">
                  <a:extLst>
                    <a:ext uri="{9D8B030D-6E8A-4147-A177-3AD203B41FA5}">
                      <a16:colId xmlns:a16="http://schemas.microsoft.com/office/drawing/2014/main" val="420523726"/>
                    </a:ext>
                  </a:extLst>
                </a:gridCol>
              </a:tblGrid>
              <a:tr h="370840">
                <a:tc>
                  <a:txBody>
                    <a:bodyPr/>
                    <a:lstStyle/>
                    <a:p>
                      <a:pPr algn="r" fontAlgn="b"/>
                      <a:endParaRPr lang="en-US" sz="1200" b="1" i="0" u="none" strike="noStrike" dirty="0">
                        <a:solidFill>
                          <a:srgbClr val="000000"/>
                        </a:solidFill>
                        <a:effectLst/>
                        <a:latin typeface="Times New Roman" panose="02020603050405020304" pitchFamily="18"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3">
                  <a:txBody>
                    <a:bodyPr/>
                    <a:lstStyle/>
                    <a:p>
                      <a:pPr algn="ctr" fontAlgn="b"/>
                      <a:r>
                        <a:rPr lang="en-US" sz="1600" b="1" i="0" u="none" strike="noStrike" dirty="0">
                          <a:solidFill>
                            <a:srgbClr val="000000"/>
                          </a:solidFill>
                          <a:effectLst/>
                          <a:latin typeface="Times New Roman" panose="02020603050405020304" pitchFamily="18" charset="0"/>
                        </a:rPr>
                        <a:t>Output per flow cell run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fontAlgn="b"/>
                      <a:endParaRPr lang="en-US" sz="1600" b="1" i="0" u="none" strike="noStrike" dirty="0">
                        <a:solidFill>
                          <a:srgbClr val="000000"/>
                        </a:solidFill>
                        <a:effectLst/>
                        <a:latin typeface="Times New Roman" panose="02020603050405020304" pitchFamily="18"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pPr algn="ctr" fontAlgn="b"/>
                      <a:endParaRPr lang="en-US" sz="1600" b="1" i="0" u="none" strike="noStrike" dirty="0">
                        <a:solidFill>
                          <a:srgbClr val="000000"/>
                        </a:solidFill>
                        <a:effectLst/>
                        <a:latin typeface="Times New Roman" panose="02020603050405020304" pitchFamily="18"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b"/>
                      <a:r>
                        <a:rPr lang="en-US" sz="1600" b="1" i="0" u="none" strike="noStrike" dirty="0">
                          <a:solidFill>
                            <a:srgbClr val="000000"/>
                          </a:solidFill>
                          <a:effectLst/>
                          <a:latin typeface="Times New Roman" panose="02020603050405020304" pitchFamily="18" charset="0"/>
                        </a:rPr>
                        <a:t>Reads passing </a:t>
                      </a:r>
                    </a:p>
                    <a:p>
                      <a:pPr algn="ctr" fontAlgn="b"/>
                      <a:r>
                        <a:rPr lang="en-US" sz="1600" b="1" i="0" u="none" strike="noStrike" dirty="0">
                          <a:solidFill>
                            <a:srgbClr val="000000"/>
                          </a:solidFill>
                          <a:effectLst/>
                          <a:latin typeface="Times New Roman" panose="02020603050405020304" pitchFamily="18" charset="0"/>
                        </a:rPr>
                        <a:t>filter per flow cell</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gridSpan="3">
                  <a:txBody>
                    <a:bodyPr/>
                    <a:lstStyle/>
                    <a:p>
                      <a:pPr algn="ctr" fontAlgn="b"/>
                      <a:r>
                        <a:rPr lang="en-US" sz="1600" b="1" i="0" u="none" strike="noStrike" dirty="0">
                          <a:solidFill>
                            <a:srgbClr val="000000"/>
                          </a:solidFill>
                          <a:effectLst/>
                          <a:latin typeface="Times New Roman" panose="02020603050405020304" pitchFamily="18" charset="0"/>
                        </a:rPr>
                        <a:t>Instrument run time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pPr algn="ctr" fontAlgn="b"/>
                      <a:endParaRPr lang="en-US" sz="1600" b="1" i="0" u="none" strike="noStrike" dirty="0">
                        <a:solidFill>
                          <a:srgbClr val="000000"/>
                        </a:solidFill>
                        <a:effectLst/>
                        <a:latin typeface="Times New Roman" panose="02020603050405020304" pitchFamily="18"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pPr algn="ctr" fontAlgn="b"/>
                      <a:endParaRPr lang="en-US" sz="1600" b="1" i="0" u="none" strike="noStrike" dirty="0">
                        <a:solidFill>
                          <a:srgbClr val="000000"/>
                        </a:solidFill>
                        <a:effectLst/>
                        <a:latin typeface="Times New Roman" panose="02020603050405020304" pitchFamily="18"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006833922"/>
                  </a:ext>
                </a:extLst>
              </a:tr>
              <a:tr h="370840">
                <a:tc>
                  <a:txBody>
                    <a:bodyPr/>
                    <a:lstStyle/>
                    <a:p>
                      <a:pPr algn="r" fontAlgn="b"/>
                      <a:r>
                        <a:rPr lang="en-US" sz="1050" b="1" u="none" strike="noStrike" dirty="0">
                          <a:solidFill>
                            <a:srgbClr val="000000"/>
                          </a:solidFill>
                          <a:effectLst/>
                        </a:rPr>
                        <a:t>Platform/Flow Cell</a:t>
                      </a:r>
                      <a:endParaRPr lang="en-US" sz="1050" b="1"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1200" b="1" i="0" u="none" strike="noStrike" dirty="0">
                          <a:solidFill>
                            <a:srgbClr val="000000"/>
                          </a:solidFill>
                          <a:effectLst/>
                          <a:latin typeface="Times New Roman" panose="02020603050405020304" pitchFamily="18" charset="0"/>
                        </a:rPr>
                        <a:t>2 x 50 bp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200" b="1" i="0" u="none" strike="noStrike" dirty="0">
                          <a:solidFill>
                            <a:srgbClr val="000000"/>
                          </a:solidFill>
                          <a:effectLst/>
                          <a:latin typeface="Times New Roman" panose="02020603050405020304" pitchFamily="18" charset="0"/>
                        </a:rPr>
                        <a:t>2 x 100 bp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200" b="1" i="0" u="none" strike="noStrike" dirty="0">
                          <a:solidFill>
                            <a:srgbClr val="000000"/>
                          </a:solidFill>
                          <a:effectLst/>
                          <a:latin typeface="Times New Roman" panose="02020603050405020304" pitchFamily="18" charset="0"/>
                        </a:rPr>
                        <a:t>2 x 150 bp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200" b="1" i="0" u="none" strike="noStrike" dirty="0">
                          <a:solidFill>
                            <a:srgbClr val="000000"/>
                          </a:solidFill>
                          <a:effectLst/>
                          <a:latin typeface="Times New Roman" panose="02020603050405020304" pitchFamily="18" charset="0"/>
                        </a:rPr>
                        <a:t>Paired-End Reads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200" b="1" i="0" u="none" strike="noStrike" dirty="0">
                          <a:solidFill>
                            <a:srgbClr val="000000"/>
                          </a:solidFill>
                          <a:effectLst/>
                          <a:latin typeface="Times New Roman" panose="02020603050405020304" pitchFamily="18" charset="0"/>
                        </a:rPr>
                        <a:t>2 x 50 bp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200" b="1" i="0" u="none" strike="noStrike" dirty="0">
                          <a:solidFill>
                            <a:srgbClr val="000000"/>
                          </a:solidFill>
                          <a:effectLst/>
                          <a:latin typeface="Times New Roman" panose="02020603050405020304" pitchFamily="18" charset="0"/>
                        </a:rPr>
                        <a:t>2 x 100 bp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200" b="1" i="0" u="none" strike="noStrike" dirty="0">
                          <a:solidFill>
                            <a:srgbClr val="000000"/>
                          </a:solidFill>
                          <a:effectLst/>
                          <a:latin typeface="Times New Roman" panose="02020603050405020304" pitchFamily="18" charset="0"/>
                        </a:rPr>
                        <a:t>2 x 150 bp</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23354747"/>
                  </a:ext>
                </a:extLst>
              </a:tr>
              <a:tr h="370840">
                <a:tc>
                  <a:txBody>
                    <a:bodyPr/>
                    <a:lstStyle/>
                    <a:p>
                      <a:pPr algn="r" fontAlgn="b"/>
                      <a:r>
                        <a:rPr lang="en-US" sz="1050" b="1" u="none" strike="noStrike" dirty="0">
                          <a:solidFill>
                            <a:srgbClr val="000000"/>
                          </a:solidFill>
                          <a:effectLst/>
                        </a:rPr>
                        <a:t>Illumina </a:t>
                      </a:r>
                      <a:r>
                        <a:rPr lang="en-US" sz="1050" b="1" u="none" strike="noStrike" dirty="0" err="1">
                          <a:solidFill>
                            <a:srgbClr val="000000"/>
                          </a:solidFill>
                          <a:effectLst/>
                        </a:rPr>
                        <a:t>NovaSeq</a:t>
                      </a:r>
                      <a:r>
                        <a:rPr lang="en-US" sz="1050" b="1" u="none" strike="noStrike" dirty="0">
                          <a:solidFill>
                            <a:srgbClr val="000000"/>
                          </a:solidFill>
                          <a:effectLst/>
                        </a:rPr>
                        <a:t> SP</a:t>
                      </a:r>
                      <a:endParaRPr lang="en-US" sz="1050" b="1"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65 – 80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134 – 167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200 – 250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1.3 – 1.6 billion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Times New Roman" panose="02020603050405020304" pitchFamily="18" charset="0"/>
                        </a:rPr>
                        <a:t>~ 13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Times New Roman" panose="02020603050405020304" pitchFamily="18" charset="0"/>
                        </a:rPr>
                        <a:t>~ 19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Times New Roman" panose="02020603050405020304" pitchFamily="18" charset="0"/>
                        </a:rPr>
                        <a:t>~ 25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52830636"/>
                  </a:ext>
                </a:extLst>
              </a:tr>
              <a:tr h="370840">
                <a:tc>
                  <a:txBody>
                    <a:bodyPr/>
                    <a:lstStyle/>
                    <a:p>
                      <a:pPr algn="r" fontAlgn="b"/>
                      <a:r>
                        <a:rPr lang="en-US" sz="1050" b="1" u="none" strike="noStrike" dirty="0">
                          <a:solidFill>
                            <a:srgbClr val="000000"/>
                          </a:solidFill>
                          <a:effectLst/>
                        </a:rPr>
                        <a:t>Illumina </a:t>
                      </a:r>
                      <a:r>
                        <a:rPr lang="en-US" sz="1050" b="1" u="none" strike="noStrike" dirty="0" err="1">
                          <a:solidFill>
                            <a:srgbClr val="000000"/>
                          </a:solidFill>
                          <a:effectLst/>
                        </a:rPr>
                        <a:t>NovaSeq</a:t>
                      </a:r>
                      <a:r>
                        <a:rPr lang="en-US" sz="1050" b="1" u="none" strike="noStrike" dirty="0">
                          <a:solidFill>
                            <a:srgbClr val="000000"/>
                          </a:solidFill>
                          <a:effectLst/>
                        </a:rPr>
                        <a:t> S1</a:t>
                      </a:r>
                      <a:endParaRPr lang="en-US" sz="1050" b="1"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134 – 167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266 – 333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400 – 500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2.6 – 3.2 billion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Times New Roman" panose="02020603050405020304" pitchFamily="18" charset="0"/>
                        </a:rPr>
                        <a:t>~ 13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Times New Roman" panose="02020603050405020304" pitchFamily="18" charset="0"/>
                        </a:rPr>
                        <a:t>~ 19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Times New Roman" panose="02020603050405020304" pitchFamily="18" charset="0"/>
                        </a:rPr>
                        <a:t>~ 25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68641682"/>
                  </a:ext>
                </a:extLst>
              </a:tr>
              <a:tr h="370840">
                <a:tc>
                  <a:txBody>
                    <a:bodyPr/>
                    <a:lstStyle/>
                    <a:p>
                      <a:pPr algn="r" fontAlgn="b"/>
                      <a:r>
                        <a:rPr lang="en-US" sz="1050" b="1" u="none" strike="noStrike" dirty="0">
                          <a:solidFill>
                            <a:srgbClr val="000000"/>
                          </a:solidFill>
                          <a:effectLst/>
                        </a:rPr>
                        <a:t>Illumina </a:t>
                      </a:r>
                      <a:r>
                        <a:rPr lang="en-US" sz="1050" b="1" u="none" strike="noStrike" dirty="0" err="1">
                          <a:solidFill>
                            <a:srgbClr val="000000"/>
                          </a:solidFill>
                          <a:effectLst/>
                        </a:rPr>
                        <a:t>NovaSeq</a:t>
                      </a:r>
                      <a:r>
                        <a:rPr lang="en-US" sz="1050" b="1" u="none" strike="noStrike" dirty="0">
                          <a:solidFill>
                            <a:srgbClr val="000000"/>
                          </a:solidFill>
                          <a:effectLst/>
                        </a:rPr>
                        <a:t> S2</a:t>
                      </a:r>
                      <a:endParaRPr lang="en-US" sz="1050" b="1"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333 – 417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667 – 833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1000 – 1250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6.6 – 8.2 billion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Times New Roman" panose="02020603050405020304" pitchFamily="18" charset="0"/>
                        </a:rPr>
                        <a:t>~ 16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25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36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96474995"/>
                  </a:ext>
                </a:extLst>
              </a:tr>
              <a:tr h="370840">
                <a:tc>
                  <a:txBody>
                    <a:bodyPr/>
                    <a:lstStyle/>
                    <a:p>
                      <a:pPr algn="r" fontAlgn="b"/>
                      <a:r>
                        <a:rPr lang="en-US" sz="1050" b="1" u="none" strike="noStrike" dirty="0">
                          <a:solidFill>
                            <a:srgbClr val="000000"/>
                          </a:solidFill>
                          <a:effectLst/>
                        </a:rPr>
                        <a:t>Illumina </a:t>
                      </a:r>
                      <a:r>
                        <a:rPr lang="en-US" sz="1050" b="1" u="none" strike="noStrike" dirty="0" err="1">
                          <a:solidFill>
                            <a:srgbClr val="000000"/>
                          </a:solidFill>
                          <a:effectLst/>
                        </a:rPr>
                        <a:t>NovaSeq</a:t>
                      </a:r>
                      <a:r>
                        <a:rPr lang="en-US" sz="1050" b="1" u="none" strike="noStrike" dirty="0">
                          <a:solidFill>
                            <a:srgbClr val="000000"/>
                          </a:solidFill>
                          <a:effectLst/>
                        </a:rPr>
                        <a:t> S4</a:t>
                      </a:r>
                      <a:endParaRPr lang="en-US" sz="1050" b="1"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N/A</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1600 – 2000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2400 – 3000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16 – 20 billion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N/A</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36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44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46742355"/>
                  </a:ext>
                </a:extLst>
              </a:tr>
              <a:tr h="116253">
                <a:tc>
                  <a:txBody>
                    <a:bodyPr/>
                    <a:lstStyle/>
                    <a:p>
                      <a:pPr algn="r" fontAlgn="b"/>
                      <a:endParaRPr lang="en-US" sz="1050" b="1"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65000"/>
                      </a:schemeClr>
                    </a:solidFill>
                  </a:tcPr>
                </a:tc>
                <a:tc>
                  <a:txBody>
                    <a:bodyPr/>
                    <a:lstStyle/>
                    <a:p>
                      <a:pPr algn="ctr" fontAlgn="b"/>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ctr" fontAlgn="b"/>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ctr" fontAlgn="b"/>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ctr" fontAlgn="b"/>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ctr" fontAlgn="b"/>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ctr" fontAlgn="b"/>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tc>
                  <a:txBody>
                    <a:bodyPr/>
                    <a:lstStyle/>
                    <a:p>
                      <a:pPr algn="ctr" fontAlgn="b"/>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65000"/>
                      </a:schemeClr>
                    </a:solidFill>
                  </a:tcPr>
                </a:tc>
                <a:extLst>
                  <a:ext uri="{0D108BD9-81ED-4DB2-BD59-A6C34878D82A}">
                    <a16:rowId xmlns:a16="http://schemas.microsoft.com/office/drawing/2014/main" val="2867443543"/>
                  </a:ext>
                </a:extLst>
              </a:tr>
              <a:tr h="370840">
                <a:tc>
                  <a:txBody>
                    <a:bodyPr/>
                    <a:lstStyle/>
                    <a:p>
                      <a:pPr algn="r" fontAlgn="b"/>
                      <a:r>
                        <a:rPr lang="en-US" sz="1050" b="1" u="none" strike="noStrike" dirty="0">
                          <a:solidFill>
                            <a:srgbClr val="000000"/>
                          </a:solidFill>
                          <a:effectLst/>
                        </a:rPr>
                        <a:t>Illumina </a:t>
                      </a:r>
                      <a:r>
                        <a:rPr lang="en-US" sz="1050" b="1" u="none" strike="noStrike" dirty="0" err="1">
                          <a:solidFill>
                            <a:srgbClr val="000000"/>
                          </a:solidFill>
                          <a:effectLst/>
                        </a:rPr>
                        <a:t>NovaSeq</a:t>
                      </a:r>
                      <a:r>
                        <a:rPr lang="en-US" sz="1050" b="1" u="none" strike="noStrike" dirty="0">
                          <a:solidFill>
                            <a:srgbClr val="000000"/>
                          </a:solidFill>
                          <a:effectLst/>
                        </a:rPr>
                        <a:t> X 1.5B</a:t>
                      </a:r>
                      <a:endParaRPr lang="en-US" sz="1050" b="1"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165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330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500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3.2 billion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13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18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21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37473008"/>
                  </a:ext>
                </a:extLst>
              </a:tr>
              <a:tr h="370840">
                <a:tc>
                  <a:txBody>
                    <a:bodyPr/>
                    <a:lstStyle/>
                    <a:p>
                      <a:pPr algn="r" fontAlgn="b"/>
                      <a:r>
                        <a:rPr lang="en-US" sz="1050" b="1" u="none" strike="noStrike" dirty="0">
                          <a:solidFill>
                            <a:srgbClr val="000000"/>
                          </a:solidFill>
                          <a:effectLst/>
                        </a:rPr>
                        <a:t>Illumina </a:t>
                      </a:r>
                      <a:r>
                        <a:rPr lang="en-US" sz="1050" b="1" u="none" strike="noStrike" dirty="0" err="1">
                          <a:solidFill>
                            <a:srgbClr val="000000"/>
                          </a:solidFill>
                          <a:effectLst/>
                        </a:rPr>
                        <a:t>NovaSeq</a:t>
                      </a:r>
                      <a:r>
                        <a:rPr lang="en-US" sz="1050" b="1" u="none" strike="noStrike" dirty="0">
                          <a:solidFill>
                            <a:srgbClr val="000000"/>
                          </a:solidFill>
                          <a:effectLst/>
                        </a:rPr>
                        <a:t> X 10B</a:t>
                      </a:r>
                      <a:endParaRPr lang="en-US" sz="1050" b="1"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1000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2000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3000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20 billion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18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22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24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40242538"/>
                  </a:ext>
                </a:extLst>
              </a:tr>
              <a:tr h="370840">
                <a:tc>
                  <a:txBody>
                    <a:bodyPr/>
                    <a:lstStyle/>
                    <a:p>
                      <a:pPr algn="r" fontAlgn="b"/>
                      <a:r>
                        <a:rPr lang="en-US" sz="1050" b="1" i="0" u="none" strike="noStrike" dirty="0">
                          <a:solidFill>
                            <a:srgbClr val="000000"/>
                          </a:solidFill>
                          <a:effectLst/>
                          <a:latin typeface="Times New Roman" panose="02020603050405020304" pitchFamily="18" charset="0"/>
                        </a:rPr>
                        <a:t>Illumina </a:t>
                      </a:r>
                      <a:r>
                        <a:rPr lang="en-US" sz="1050" b="1" i="0" u="none" strike="noStrike" dirty="0" err="1">
                          <a:solidFill>
                            <a:srgbClr val="000000"/>
                          </a:solidFill>
                          <a:effectLst/>
                          <a:latin typeface="Times New Roman" panose="02020603050405020304" pitchFamily="18" charset="0"/>
                        </a:rPr>
                        <a:t>NovaSeq</a:t>
                      </a:r>
                      <a:r>
                        <a:rPr lang="en-US" sz="1050" b="1" i="0" u="none" strike="noStrike" dirty="0">
                          <a:solidFill>
                            <a:srgbClr val="000000"/>
                          </a:solidFill>
                          <a:effectLst/>
                          <a:latin typeface="Times New Roman" panose="02020603050405020304" pitchFamily="18" charset="0"/>
                        </a:rPr>
                        <a:t> X 25B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N/A</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N/A</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8000 Gb</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52 billion</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N/A</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N/A</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n-US" sz="1100" b="0" i="0" u="none" strike="noStrike" dirty="0">
                          <a:solidFill>
                            <a:srgbClr val="000000"/>
                          </a:solidFill>
                          <a:effectLst/>
                          <a:latin typeface="Times New Roman" panose="02020603050405020304" pitchFamily="18" charset="0"/>
                        </a:rPr>
                        <a:t>~ 48 </a:t>
                      </a:r>
                      <a:r>
                        <a:rPr lang="en-US" sz="1100" b="0" i="0" u="none" strike="noStrike" dirty="0" err="1">
                          <a:solidFill>
                            <a:srgbClr val="000000"/>
                          </a:solidFill>
                          <a:effectLst/>
                          <a:latin typeface="Times New Roman" panose="02020603050405020304" pitchFamily="18" charset="0"/>
                        </a:rPr>
                        <a:t>hr</a:t>
                      </a:r>
                      <a:endParaRPr lang="en-US" sz="11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03094273"/>
                  </a:ext>
                </a:extLst>
              </a:tr>
            </a:tbl>
          </a:graphicData>
        </a:graphic>
      </p:graphicFrame>
      <p:sp>
        <p:nvSpPr>
          <p:cNvPr id="5" name="Title 1">
            <a:extLst>
              <a:ext uri="{FF2B5EF4-FFF2-40B4-BE49-F238E27FC236}">
                <a16:creationId xmlns:a16="http://schemas.microsoft.com/office/drawing/2014/main" id="{468AC8A7-0545-4BD9-8982-FA69A5E042D8}"/>
              </a:ext>
            </a:extLst>
          </p:cNvPr>
          <p:cNvSpPr>
            <a:spLocks noGrp="1"/>
          </p:cNvSpPr>
          <p:nvPr>
            <p:ph type="title"/>
          </p:nvPr>
        </p:nvSpPr>
        <p:spPr>
          <a:xfrm>
            <a:off x="457200" y="83083"/>
            <a:ext cx="8229600" cy="1143000"/>
          </a:xfrm>
        </p:spPr>
        <p:txBody>
          <a:bodyPr/>
          <a:lstStyle/>
          <a:p>
            <a:r>
              <a:rPr lang="en-US" dirty="0"/>
              <a:t>Illumina </a:t>
            </a:r>
            <a:r>
              <a:rPr lang="en-US" dirty="0" err="1"/>
              <a:t>NovaSeq</a:t>
            </a:r>
            <a:r>
              <a:rPr lang="en-US" dirty="0"/>
              <a:t> X Series</a:t>
            </a:r>
          </a:p>
        </p:txBody>
      </p:sp>
    </p:spTree>
    <p:extLst>
      <p:ext uri="{BB962C8B-B14F-4D97-AF65-F5344CB8AC3E}">
        <p14:creationId xmlns:p14="http://schemas.microsoft.com/office/powerpoint/2010/main" val="8331993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3">
            <a:extLst>
              <a:ext uri="{FF2B5EF4-FFF2-40B4-BE49-F238E27FC236}">
                <a16:creationId xmlns:a16="http://schemas.microsoft.com/office/drawing/2014/main" id="{0600320F-8DAA-49F9-8E03-18EECBD569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062" y="881840"/>
            <a:ext cx="8905875" cy="453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1">
            <a:extLst>
              <a:ext uri="{FF2B5EF4-FFF2-40B4-BE49-F238E27FC236}">
                <a16:creationId xmlns:a16="http://schemas.microsoft.com/office/drawing/2014/main" id="{C30394F2-EB90-418D-83BF-AC8BA53421E6}"/>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Short-Read Sequencer Summary</a:t>
            </a:r>
          </a:p>
        </p:txBody>
      </p:sp>
    </p:spTree>
    <p:extLst>
      <p:ext uri="{BB962C8B-B14F-4D97-AF65-F5344CB8AC3E}">
        <p14:creationId xmlns:p14="http://schemas.microsoft.com/office/powerpoint/2010/main" val="38162457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87323AB-5F7E-4558-A83B-319138D63662}"/>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Short-Read Sequencer Summary</a:t>
            </a:r>
          </a:p>
        </p:txBody>
      </p:sp>
      <p:sp>
        <p:nvSpPr>
          <p:cNvPr id="14" name="Rectangle 13">
            <a:extLst>
              <a:ext uri="{FF2B5EF4-FFF2-40B4-BE49-F238E27FC236}">
                <a16:creationId xmlns:a16="http://schemas.microsoft.com/office/drawing/2014/main" id="{89DB3FD0-79FF-42DF-A8BF-C4B88BCC8697}"/>
              </a:ext>
            </a:extLst>
          </p:cNvPr>
          <p:cNvSpPr/>
          <p:nvPr/>
        </p:nvSpPr>
        <p:spPr>
          <a:xfrm>
            <a:off x="0" y="5872065"/>
            <a:ext cx="9144000" cy="98593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9" name="Table 9">
            <a:extLst>
              <a:ext uri="{FF2B5EF4-FFF2-40B4-BE49-F238E27FC236}">
                <a16:creationId xmlns:a16="http://schemas.microsoft.com/office/drawing/2014/main" id="{AC3875C2-9AB9-4FA6-A390-558A1ACD28C7}"/>
              </a:ext>
            </a:extLst>
          </p:cNvPr>
          <p:cNvGraphicFramePr>
            <a:graphicFrameLocks noGrp="1"/>
          </p:cNvGraphicFramePr>
          <p:nvPr>
            <p:extLst>
              <p:ext uri="{D42A27DB-BD31-4B8C-83A1-F6EECF244321}">
                <p14:modId xmlns:p14="http://schemas.microsoft.com/office/powerpoint/2010/main" val="1802005226"/>
              </p:ext>
            </p:extLst>
          </p:nvPr>
        </p:nvGraphicFramePr>
        <p:xfrm>
          <a:off x="70434" y="746449"/>
          <a:ext cx="9003132" cy="5669280"/>
        </p:xfrm>
        <a:graphic>
          <a:graphicData uri="http://schemas.openxmlformats.org/drawingml/2006/table">
            <a:tbl>
              <a:tblPr firstRow="1" bandRow="1">
                <a:tableStyleId>{9D7B26C5-4107-4FEC-AEDC-1716B250A1EF}</a:tableStyleId>
              </a:tblPr>
              <a:tblGrid>
                <a:gridCol w="1146759">
                  <a:extLst>
                    <a:ext uri="{9D8B030D-6E8A-4147-A177-3AD203B41FA5}">
                      <a16:colId xmlns:a16="http://schemas.microsoft.com/office/drawing/2014/main" val="1147155382"/>
                    </a:ext>
                  </a:extLst>
                </a:gridCol>
                <a:gridCol w="1094792">
                  <a:extLst>
                    <a:ext uri="{9D8B030D-6E8A-4147-A177-3AD203B41FA5}">
                      <a16:colId xmlns:a16="http://schemas.microsoft.com/office/drawing/2014/main" val="16822193"/>
                    </a:ext>
                  </a:extLst>
                </a:gridCol>
                <a:gridCol w="1045028">
                  <a:extLst>
                    <a:ext uri="{9D8B030D-6E8A-4147-A177-3AD203B41FA5}">
                      <a16:colId xmlns:a16="http://schemas.microsoft.com/office/drawing/2014/main" val="1534478687"/>
                    </a:ext>
                  </a:extLst>
                </a:gridCol>
                <a:gridCol w="945502">
                  <a:extLst>
                    <a:ext uri="{9D8B030D-6E8A-4147-A177-3AD203B41FA5}">
                      <a16:colId xmlns:a16="http://schemas.microsoft.com/office/drawing/2014/main" val="1201632492"/>
                    </a:ext>
                  </a:extLst>
                </a:gridCol>
                <a:gridCol w="877078">
                  <a:extLst>
                    <a:ext uri="{9D8B030D-6E8A-4147-A177-3AD203B41FA5}">
                      <a16:colId xmlns:a16="http://schemas.microsoft.com/office/drawing/2014/main" val="1670748042"/>
                    </a:ext>
                  </a:extLst>
                </a:gridCol>
                <a:gridCol w="892929">
                  <a:extLst>
                    <a:ext uri="{9D8B030D-6E8A-4147-A177-3AD203B41FA5}">
                      <a16:colId xmlns:a16="http://schemas.microsoft.com/office/drawing/2014/main" val="2667815951"/>
                    </a:ext>
                  </a:extLst>
                </a:gridCol>
                <a:gridCol w="1000348">
                  <a:extLst>
                    <a:ext uri="{9D8B030D-6E8A-4147-A177-3AD203B41FA5}">
                      <a16:colId xmlns:a16="http://schemas.microsoft.com/office/drawing/2014/main" val="1119827734"/>
                    </a:ext>
                  </a:extLst>
                </a:gridCol>
                <a:gridCol w="1000348">
                  <a:extLst>
                    <a:ext uri="{9D8B030D-6E8A-4147-A177-3AD203B41FA5}">
                      <a16:colId xmlns:a16="http://schemas.microsoft.com/office/drawing/2014/main" val="2234736848"/>
                    </a:ext>
                  </a:extLst>
                </a:gridCol>
                <a:gridCol w="1000348">
                  <a:extLst>
                    <a:ext uri="{9D8B030D-6E8A-4147-A177-3AD203B41FA5}">
                      <a16:colId xmlns:a16="http://schemas.microsoft.com/office/drawing/2014/main" val="1957138799"/>
                    </a:ext>
                  </a:extLst>
                </a:gridCol>
              </a:tblGrid>
              <a:tr h="370840">
                <a:tc>
                  <a:txBody>
                    <a:bodyPr/>
                    <a:lstStyle/>
                    <a:p>
                      <a:pPr algn="ctr"/>
                      <a:r>
                        <a:rPr lang="en-US" sz="1600"/>
                        <a:t>Instrument </a:t>
                      </a:r>
                    </a:p>
                  </a:txBody>
                  <a:tcPr/>
                </a:tc>
                <a:tc>
                  <a:txBody>
                    <a:bodyPr/>
                    <a:lstStyle/>
                    <a:p>
                      <a:pPr algn="ctr"/>
                      <a:r>
                        <a:rPr lang="en-US" sz="1600"/>
                        <a:t>Chemistry</a:t>
                      </a:r>
                    </a:p>
                  </a:txBody>
                  <a:tcPr/>
                </a:tc>
                <a:tc>
                  <a:txBody>
                    <a:bodyPr/>
                    <a:lstStyle/>
                    <a:p>
                      <a:pPr algn="ctr"/>
                      <a:r>
                        <a:rPr lang="en-US" sz="1600"/>
                        <a:t>Max</a:t>
                      </a:r>
                    </a:p>
                    <a:p>
                      <a:pPr algn="ctr"/>
                      <a:r>
                        <a:rPr lang="en-US" sz="1600"/>
                        <a:t>Output</a:t>
                      </a:r>
                    </a:p>
                  </a:txBody>
                  <a:tcPr/>
                </a:tc>
                <a:tc>
                  <a:txBody>
                    <a:bodyPr/>
                    <a:lstStyle/>
                    <a:p>
                      <a:pPr algn="ctr"/>
                      <a:r>
                        <a:rPr lang="en-US" sz="1600"/>
                        <a:t>Runtime</a:t>
                      </a:r>
                    </a:p>
                  </a:txBody>
                  <a:tcPr/>
                </a:tc>
                <a:tc>
                  <a:txBody>
                    <a:bodyPr/>
                    <a:lstStyle/>
                    <a:p>
                      <a:pPr algn="ctr"/>
                      <a:r>
                        <a:rPr lang="en-US" sz="1600"/>
                        <a:t>Length of reads</a:t>
                      </a:r>
                    </a:p>
                  </a:txBody>
                  <a:tcPr/>
                </a:tc>
                <a:tc>
                  <a:txBody>
                    <a:bodyPr/>
                    <a:lstStyle/>
                    <a:p>
                      <a:pPr algn="ctr"/>
                      <a:r>
                        <a:rPr lang="en-US" sz="1600"/>
                        <a:t>SNP recall</a:t>
                      </a:r>
                    </a:p>
                  </a:txBody>
                  <a:tcPr/>
                </a:tc>
                <a:tc>
                  <a:txBody>
                    <a:bodyPr/>
                    <a:lstStyle/>
                    <a:p>
                      <a:pPr algn="ctr"/>
                      <a:r>
                        <a:rPr lang="en-US" sz="1600"/>
                        <a:t>SNP precision</a:t>
                      </a:r>
                    </a:p>
                  </a:txBody>
                  <a:tcPr/>
                </a:tc>
                <a:tc>
                  <a:txBody>
                    <a:bodyPr/>
                    <a:lstStyle/>
                    <a:p>
                      <a:pPr algn="ctr"/>
                      <a:r>
                        <a:rPr lang="en-US" sz="1600"/>
                        <a:t>Indel recall</a:t>
                      </a:r>
                    </a:p>
                  </a:txBody>
                  <a:tcPr/>
                </a:tc>
                <a:tc>
                  <a:txBody>
                    <a:bodyPr/>
                    <a:lstStyle/>
                    <a:p>
                      <a:pPr algn="ctr"/>
                      <a:r>
                        <a:rPr lang="en-US" sz="1600"/>
                        <a:t>Indel precision</a:t>
                      </a:r>
                    </a:p>
                  </a:txBody>
                  <a:tcPr/>
                </a:tc>
                <a:extLst>
                  <a:ext uri="{0D108BD9-81ED-4DB2-BD59-A6C34878D82A}">
                    <a16:rowId xmlns:a16="http://schemas.microsoft.com/office/drawing/2014/main" val="1410741733"/>
                  </a:ext>
                </a:extLst>
              </a:tr>
              <a:tr h="370840">
                <a:tc>
                  <a:txBody>
                    <a:bodyPr/>
                    <a:lstStyle/>
                    <a:p>
                      <a:pPr algn="ctr"/>
                      <a:r>
                        <a:rPr lang="en-US" sz="1600"/>
                        <a:t>Ultima UG100</a:t>
                      </a:r>
                    </a:p>
                  </a:txBody>
                  <a:tcPr/>
                </a:tc>
                <a:tc>
                  <a:txBody>
                    <a:bodyPr/>
                    <a:lstStyle/>
                    <a:p>
                      <a:pPr algn="ctr"/>
                      <a:r>
                        <a:rPr lang="en-US" sz="1600"/>
                        <a:t>mnSBS</a:t>
                      </a:r>
                    </a:p>
                  </a:txBody>
                  <a:tcPr/>
                </a:tc>
                <a:tc>
                  <a:txBody>
                    <a:bodyPr/>
                    <a:lstStyle/>
                    <a:p>
                      <a:pPr algn="ctr"/>
                      <a:r>
                        <a:rPr lang="en-US" sz="1600"/>
                        <a:t>10B clonally amplified beads</a:t>
                      </a:r>
                    </a:p>
                  </a:txBody>
                  <a:tcPr/>
                </a:tc>
                <a:tc>
                  <a:txBody>
                    <a:bodyPr/>
                    <a:lstStyle/>
                    <a:p>
                      <a:pPr algn="ctr"/>
                      <a:r>
                        <a:rPr lang="en-US" sz="1600"/>
                        <a:t>20 </a:t>
                      </a:r>
                      <a:r>
                        <a:rPr lang="en-US" sz="1600" err="1"/>
                        <a:t>hr</a:t>
                      </a:r>
                      <a:endParaRPr lang="en-US" sz="1600"/>
                    </a:p>
                  </a:txBody>
                  <a:tcPr/>
                </a:tc>
                <a:tc>
                  <a:txBody>
                    <a:bodyPr/>
                    <a:lstStyle/>
                    <a:p>
                      <a:pPr algn="ctr"/>
                      <a:r>
                        <a:rPr lang="en-US" sz="1600"/>
                        <a:t>310 bp (GIAB)</a:t>
                      </a:r>
                    </a:p>
                  </a:txBody>
                  <a:tcPr/>
                </a:tc>
                <a:tc>
                  <a:txBody>
                    <a:bodyPr/>
                    <a:lstStyle/>
                    <a:p>
                      <a:pPr algn="ctr"/>
                      <a:r>
                        <a:rPr lang="en-US" sz="1600"/>
                        <a:t>99.7%</a:t>
                      </a:r>
                    </a:p>
                  </a:txBody>
                  <a:tcPr/>
                </a:tc>
                <a:tc>
                  <a:txBody>
                    <a:bodyPr/>
                    <a:lstStyle/>
                    <a:p>
                      <a:pPr algn="ctr"/>
                      <a:r>
                        <a:rPr lang="en-US" sz="1600"/>
                        <a:t>99.6%</a:t>
                      </a:r>
                    </a:p>
                  </a:txBody>
                  <a:tcPr/>
                </a:tc>
                <a:tc>
                  <a:txBody>
                    <a:bodyPr/>
                    <a:lstStyle/>
                    <a:p>
                      <a:pPr algn="ctr"/>
                      <a:r>
                        <a:rPr lang="en-US" sz="1600"/>
                        <a:t>96.1%</a:t>
                      </a:r>
                    </a:p>
                  </a:txBody>
                  <a:tcPr/>
                </a:tc>
                <a:tc>
                  <a:txBody>
                    <a:bodyPr/>
                    <a:lstStyle/>
                    <a:p>
                      <a:pPr algn="ctr"/>
                      <a:r>
                        <a:rPr lang="en-US" sz="1600"/>
                        <a:t>96.7%</a:t>
                      </a:r>
                    </a:p>
                  </a:txBody>
                  <a:tcPr/>
                </a:tc>
                <a:extLst>
                  <a:ext uri="{0D108BD9-81ED-4DB2-BD59-A6C34878D82A}">
                    <a16:rowId xmlns:a16="http://schemas.microsoft.com/office/drawing/2014/main" val="3236024151"/>
                  </a:ext>
                </a:extLst>
              </a:tr>
              <a:tr h="370840">
                <a:tc>
                  <a:txBody>
                    <a:bodyPr/>
                    <a:lstStyle/>
                    <a:p>
                      <a:pPr algn="ctr"/>
                      <a:r>
                        <a:rPr lang="en-US" sz="1600"/>
                        <a:t>Element AVITI</a:t>
                      </a:r>
                    </a:p>
                  </a:txBody>
                  <a:tcPr/>
                </a:tc>
                <a:tc>
                  <a:txBody>
                    <a:bodyPr/>
                    <a:lstStyle/>
                    <a:p>
                      <a:pPr algn="ctr"/>
                      <a:r>
                        <a:rPr lang="en-US" sz="1600"/>
                        <a:t>SBS</a:t>
                      </a:r>
                    </a:p>
                  </a:txBody>
                  <a:tcPr/>
                </a:tc>
                <a:tc>
                  <a:txBody>
                    <a:bodyPr/>
                    <a:lstStyle/>
                    <a:p>
                      <a:pPr algn="ctr"/>
                      <a:r>
                        <a:rPr lang="en-US" sz="1600"/>
                        <a:t>2 x 150 </a:t>
                      </a:r>
                    </a:p>
                    <a:p>
                      <a:pPr algn="ctr"/>
                      <a:r>
                        <a:rPr lang="en-US" sz="1600"/>
                        <a:t>240 Gb / 800M read pairs</a:t>
                      </a:r>
                    </a:p>
                  </a:txBody>
                  <a:tcPr/>
                </a:tc>
                <a:tc>
                  <a:txBody>
                    <a:bodyPr/>
                    <a:lstStyle/>
                    <a:p>
                      <a:pPr algn="ctr"/>
                      <a:r>
                        <a:rPr lang="en-US" sz="1600"/>
                        <a:t>48 hr</a:t>
                      </a:r>
                    </a:p>
                  </a:txBody>
                  <a:tcPr/>
                </a:tc>
                <a:tc>
                  <a:txBody>
                    <a:bodyPr/>
                    <a:lstStyle/>
                    <a:p>
                      <a:pPr algn="ctr"/>
                      <a:r>
                        <a:rPr lang="en-US" sz="1600"/>
                        <a:t>150 bp</a:t>
                      </a:r>
                    </a:p>
                  </a:txBody>
                  <a:tcPr/>
                </a:tc>
                <a:tc>
                  <a:txBody>
                    <a:bodyPr/>
                    <a:lstStyle/>
                    <a:p>
                      <a:pPr algn="ctr"/>
                      <a:r>
                        <a:rPr lang="en-US" sz="1600"/>
                        <a:t>99.8%</a:t>
                      </a:r>
                    </a:p>
                  </a:txBody>
                  <a:tcPr/>
                </a:tc>
                <a:tc>
                  <a:txBody>
                    <a:bodyPr/>
                    <a:lstStyle/>
                    <a:p>
                      <a:pPr algn="ctr"/>
                      <a:r>
                        <a:rPr lang="en-US" sz="1600"/>
                        <a:t>99.2%</a:t>
                      </a:r>
                    </a:p>
                  </a:txBody>
                  <a:tcPr/>
                </a:tc>
                <a:tc>
                  <a:txBody>
                    <a:bodyPr/>
                    <a:lstStyle/>
                    <a:p>
                      <a:pPr algn="ctr"/>
                      <a:r>
                        <a:rPr lang="en-US" sz="1600"/>
                        <a:t>99.7%</a:t>
                      </a:r>
                    </a:p>
                  </a:txBody>
                  <a:tcPr/>
                </a:tc>
                <a:tc>
                  <a:txBody>
                    <a:bodyPr/>
                    <a:lstStyle/>
                    <a:p>
                      <a:pPr algn="ctr"/>
                      <a:r>
                        <a:rPr lang="en-US" sz="1600"/>
                        <a:t>99.2%</a:t>
                      </a:r>
                    </a:p>
                  </a:txBody>
                  <a:tcPr/>
                </a:tc>
                <a:extLst>
                  <a:ext uri="{0D108BD9-81ED-4DB2-BD59-A6C34878D82A}">
                    <a16:rowId xmlns:a16="http://schemas.microsoft.com/office/drawing/2014/main" val="2623000294"/>
                  </a:ext>
                </a:extLst>
              </a:tr>
              <a:tr h="370840">
                <a:tc>
                  <a:txBody>
                    <a:bodyPr/>
                    <a:lstStyle/>
                    <a:p>
                      <a:pPr algn="ctr"/>
                      <a:r>
                        <a:rPr lang="en-US" sz="1600"/>
                        <a:t>Singular </a:t>
                      </a:r>
                    </a:p>
                    <a:p>
                      <a:pPr algn="ctr"/>
                      <a:r>
                        <a:rPr lang="en-US" sz="1600"/>
                        <a:t>G4</a:t>
                      </a:r>
                    </a:p>
                  </a:txBody>
                  <a:tcPr/>
                </a:tc>
                <a:tc>
                  <a:txBody>
                    <a:bodyPr/>
                    <a:lstStyle/>
                    <a:p>
                      <a:pPr algn="ctr"/>
                      <a:r>
                        <a:rPr lang="en-US" sz="1600"/>
                        <a:t>SBS</a:t>
                      </a:r>
                    </a:p>
                  </a:txBody>
                  <a:tcPr/>
                </a:tc>
                <a:tc>
                  <a:txBody>
                    <a:bodyPr/>
                    <a:lstStyle/>
                    <a:p>
                      <a:pPr algn="ctr"/>
                      <a:r>
                        <a:rPr lang="en-US" sz="1600"/>
                        <a:t>2 x 150 </a:t>
                      </a:r>
                    </a:p>
                    <a:p>
                      <a:pPr algn="ctr"/>
                      <a:r>
                        <a:rPr lang="en-US" sz="1600"/>
                        <a:t>50 Gb / 165M clusters</a:t>
                      </a:r>
                    </a:p>
                  </a:txBody>
                  <a:tcPr/>
                </a:tc>
                <a:tc>
                  <a:txBody>
                    <a:bodyPr/>
                    <a:lstStyle/>
                    <a:p>
                      <a:pPr algn="ctr"/>
                      <a:r>
                        <a:rPr lang="en-US" sz="1600"/>
                        <a:t>16 hr</a:t>
                      </a:r>
                    </a:p>
                  </a:txBody>
                  <a:tcPr/>
                </a:tc>
                <a:tc>
                  <a:txBody>
                    <a:bodyPr/>
                    <a:lstStyle/>
                    <a:p>
                      <a:pPr algn="ctr"/>
                      <a:r>
                        <a:rPr lang="en-US" sz="1600"/>
                        <a:t>150 bp</a:t>
                      </a:r>
                    </a:p>
                  </a:txBody>
                  <a:tcPr/>
                </a:tc>
                <a:tc>
                  <a:txBody>
                    <a:bodyPr/>
                    <a:lstStyle/>
                    <a:p>
                      <a:pPr algn="ctr"/>
                      <a:r>
                        <a:rPr lang="en-US" sz="1600"/>
                        <a:t>99.17%</a:t>
                      </a:r>
                    </a:p>
                  </a:txBody>
                  <a:tcPr/>
                </a:tc>
                <a:tc>
                  <a:txBody>
                    <a:bodyPr/>
                    <a:lstStyle/>
                    <a:p>
                      <a:pPr algn="ctr"/>
                      <a:r>
                        <a:rPr lang="en-US" sz="1600"/>
                        <a:t>99.71%</a:t>
                      </a:r>
                    </a:p>
                  </a:txBody>
                  <a:tcPr/>
                </a:tc>
                <a:tc>
                  <a:txBody>
                    <a:bodyPr/>
                    <a:lstStyle/>
                    <a:p>
                      <a:pPr algn="ctr"/>
                      <a:r>
                        <a:rPr lang="en-US" sz="1600"/>
                        <a:t>96.4%</a:t>
                      </a:r>
                    </a:p>
                  </a:txBody>
                  <a:tcPr/>
                </a:tc>
                <a:tc>
                  <a:txBody>
                    <a:bodyPr/>
                    <a:lstStyle/>
                    <a:p>
                      <a:pPr algn="ctr"/>
                      <a:r>
                        <a:rPr lang="en-US" sz="1600"/>
                        <a:t>97.13%</a:t>
                      </a:r>
                    </a:p>
                  </a:txBody>
                  <a:tcPr/>
                </a:tc>
                <a:extLst>
                  <a:ext uri="{0D108BD9-81ED-4DB2-BD59-A6C34878D82A}">
                    <a16:rowId xmlns:a16="http://schemas.microsoft.com/office/drawing/2014/main" val="4070778457"/>
                  </a:ext>
                </a:extLst>
              </a:tr>
              <a:tr h="370840">
                <a:tc>
                  <a:txBody>
                    <a:bodyPr/>
                    <a:lstStyle/>
                    <a:p>
                      <a:pPr algn="ctr"/>
                      <a:r>
                        <a:rPr lang="en-US" sz="1600"/>
                        <a:t>PacBio</a:t>
                      </a:r>
                    </a:p>
                    <a:p>
                      <a:pPr algn="ctr"/>
                      <a:r>
                        <a:rPr lang="en-US" sz="1600"/>
                        <a:t>SBB Instrument</a:t>
                      </a:r>
                    </a:p>
                  </a:txBody>
                  <a:tcPr/>
                </a:tc>
                <a:tc>
                  <a:txBody>
                    <a:bodyPr/>
                    <a:lstStyle/>
                    <a:p>
                      <a:pPr algn="ctr"/>
                      <a:r>
                        <a:rPr lang="en-US" sz="1600"/>
                        <a:t>SBB</a:t>
                      </a:r>
                    </a:p>
                  </a:txBody>
                  <a:tcPr/>
                </a:tc>
                <a:tc>
                  <a:txBody>
                    <a:bodyPr/>
                    <a:lstStyle/>
                    <a:p>
                      <a:pPr algn="ctr"/>
                      <a:r>
                        <a:rPr lang="en-US" sz="1600"/>
                        <a:t>2 x 150</a:t>
                      </a:r>
                    </a:p>
                    <a:p>
                      <a:pPr algn="ctr"/>
                      <a:endParaRPr lang="en-US" sz="1600"/>
                    </a:p>
                  </a:txBody>
                  <a:tcPr/>
                </a:tc>
                <a:tc>
                  <a:txBody>
                    <a:bodyPr/>
                    <a:lstStyle/>
                    <a:p>
                      <a:pPr algn="ctr"/>
                      <a:r>
                        <a:rPr lang="en-US" sz="1600"/>
                        <a:t>&lt; 24 </a:t>
                      </a:r>
                      <a:r>
                        <a:rPr lang="en-US" sz="1600" err="1"/>
                        <a:t>hr</a:t>
                      </a:r>
                      <a:endParaRPr lang="en-US" sz="1600"/>
                    </a:p>
                  </a:txBody>
                  <a:tcPr/>
                </a:tc>
                <a:tc>
                  <a:txBody>
                    <a:bodyPr/>
                    <a:lstStyle/>
                    <a:p>
                      <a:pPr algn="ctr"/>
                      <a:r>
                        <a:rPr lang="en-US" sz="1600"/>
                        <a:t>150 bp</a:t>
                      </a:r>
                    </a:p>
                  </a:txBody>
                  <a:tcPr/>
                </a:tc>
                <a:tc>
                  <a:txBody>
                    <a:bodyPr/>
                    <a:lstStyle/>
                    <a:p>
                      <a:pPr algn="ctr"/>
                      <a:r>
                        <a:rPr lang="en-US" sz="1600"/>
                        <a:t>99.7%</a:t>
                      </a:r>
                    </a:p>
                  </a:txBody>
                  <a:tcPr/>
                </a:tc>
                <a:tc>
                  <a:txBody>
                    <a:bodyPr/>
                    <a:lstStyle/>
                    <a:p>
                      <a:pPr algn="ctr"/>
                      <a:endParaRPr lang="en-US" sz="1600"/>
                    </a:p>
                  </a:txBody>
                  <a:tcPr/>
                </a:tc>
                <a:tc>
                  <a:txBody>
                    <a:bodyPr/>
                    <a:lstStyle/>
                    <a:p>
                      <a:pPr algn="ctr"/>
                      <a:r>
                        <a:rPr lang="en-US" sz="1600"/>
                        <a:t>99.25%</a:t>
                      </a:r>
                    </a:p>
                  </a:txBody>
                  <a:tcPr/>
                </a:tc>
                <a:tc>
                  <a:txBody>
                    <a:bodyPr/>
                    <a:lstStyle/>
                    <a:p>
                      <a:pPr algn="ctr"/>
                      <a:endParaRPr lang="en-US" sz="1600"/>
                    </a:p>
                  </a:txBody>
                  <a:tcPr/>
                </a:tc>
                <a:extLst>
                  <a:ext uri="{0D108BD9-81ED-4DB2-BD59-A6C34878D82A}">
                    <a16:rowId xmlns:a16="http://schemas.microsoft.com/office/drawing/2014/main" val="435749193"/>
                  </a:ext>
                </a:extLst>
              </a:tr>
              <a:tr h="370840">
                <a:tc>
                  <a:txBody>
                    <a:bodyPr/>
                    <a:lstStyle/>
                    <a:p>
                      <a:pPr algn="ctr"/>
                      <a:r>
                        <a:rPr lang="en-US" sz="1600"/>
                        <a:t>Illumina </a:t>
                      </a:r>
                      <a:r>
                        <a:rPr lang="en-US" sz="1600" err="1"/>
                        <a:t>NextSeq</a:t>
                      </a:r>
                      <a:r>
                        <a:rPr lang="en-US" sz="1600"/>
                        <a:t> 2000</a:t>
                      </a:r>
                    </a:p>
                  </a:txBody>
                  <a:tcPr/>
                </a:tc>
                <a:tc>
                  <a:txBody>
                    <a:bodyPr/>
                    <a:lstStyle/>
                    <a:p>
                      <a:pPr algn="ctr"/>
                      <a:r>
                        <a:rPr lang="en-US" sz="1600"/>
                        <a:t>SBS</a:t>
                      </a:r>
                    </a:p>
                  </a:txBody>
                  <a:tcPr/>
                </a:tc>
                <a:tc>
                  <a:txBody>
                    <a:bodyPr/>
                    <a:lstStyle/>
                    <a:p>
                      <a:pPr algn="ctr"/>
                      <a:r>
                        <a:rPr lang="en-US" sz="1600"/>
                        <a:t>2 x 300</a:t>
                      </a:r>
                    </a:p>
                    <a:p>
                      <a:pPr algn="ctr"/>
                      <a:r>
                        <a:rPr lang="en-US" sz="1600"/>
                        <a:t>360 Gb</a:t>
                      </a:r>
                    </a:p>
                    <a:p>
                      <a:pPr algn="ctr"/>
                      <a:r>
                        <a:rPr lang="en-US" sz="1600"/>
                        <a:t>2.4B PE reads</a:t>
                      </a:r>
                    </a:p>
                  </a:txBody>
                  <a:tcPr/>
                </a:tc>
                <a:tc>
                  <a:txBody>
                    <a:bodyPr/>
                    <a:lstStyle/>
                    <a:p>
                      <a:pPr algn="ctr"/>
                      <a:endParaRPr lang="en-US" sz="1600" dirty="0"/>
                    </a:p>
                  </a:txBody>
                  <a:tcPr/>
                </a:tc>
                <a:tc>
                  <a:txBody>
                    <a:bodyPr/>
                    <a:lstStyle/>
                    <a:p>
                      <a:pPr algn="ctr"/>
                      <a:r>
                        <a:rPr lang="en-US" sz="1600"/>
                        <a:t>300 bp</a:t>
                      </a:r>
                    </a:p>
                  </a:txBody>
                  <a:tcPr/>
                </a:tc>
                <a:tc>
                  <a:txBody>
                    <a:bodyPr/>
                    <a:lstStyle/>
                    <a:p>
                      <a:pPr algn="ctr"/>
                      <a:r>
                        <a:rPr lang="en-US" sz="1600"/>
                        <a:t>98%</a:t>
                      </a:r>
                    </a:p>
                  </a:txBody>
                  <a:tcPr/>
                </a:tc>
                <a:tc>
                  <a:txBody>
                    <a:bodyPr/>
                    <a:lstStyle/>
                    <a:p>
                      <a:pPr algn="ctr"/>
                      <a:endParaRPr lang="en-US" sz="1600"/>
                    </a:p>
                  </a:txBody>
                  <a:tcPr/>
                </a:tc>
                <a:tc>
                  <a:txBody>
                    <a:bodyPr/>
                    <a:lstStyle/>
                    <a:p>
                      <a:pPr algn="ctr"/>
                      <a:r>
                        <a:rPr lang="en-US" sz="1600"/>
                        <a:t>98%</a:t>
                      </a:r>
                    </a:p>
                  </a:txBody>
                  <a:tcPr/>
                </a:tc>
                <a:tc>
                  <a:txBody>
                    <a:bodyPr/>
                    <a:lstStyle/>
                    <a:p>
                      <a:pPr algn="ctr"/>
                      <a:endParaRPr lang="en-US" sz="1600" dirty="0"/>
                    </a:p>
                  </a:txBody>
                  <a:tcPr/>
                </a:tc>
                <a:extLst>
                  <a:ext uri="{0D108BD9-81ED-4DB2-BD59-A6C34878D82A}">
                    <a16:rowId xmlns:a16="http://schemas.microsoft.com/office/drawing/2014/main" val="3406724713"/>
                  </a:ext>
                </a:extLst>
              </a:tr>
            </a:tbl>
          </a:graphicData>
        </a:graphic>
      </p:graphicFrame>
    </p:spTree>
    <p:extLst>
      <p:ext uri="{BB962C8B-B14F-4D97-AF65-F5344CB8AC3E}">
        <p14:creationId xmlns:p14="http://schemas.microsoft.com/office/powerpoint/2010/main" val="3518276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Ultima Genomics</a:t>
            </a:r>
          </a:p>
        </p:txBody>
      </p:sp>
      <p:sp>
        <p:nvSpPr>
          <p:cNvPr id="6" name="TextBox 5">
            <a:extLst>
              <a:ext uri="{FF2B5EF4-FFF2-40B4-BE49-F238E27FC236}">
                <a16:creationId xmlns:a16="http://schemas.microsoft.com/office/drawing/2014/main" id="{57ADB075-1994-4066-A5A0-300C4C71072D}"/>
              </a:ext>
            </a:extLst>
          </p:cNvPr>
          <p:cNvSpPr txBox="1"/>
          <p:nvPr/>
        </p:nvSpPr>
        <p:spPr>
          <a:xfrm>
            <a:off x="0" y="496838"/>
            <a:ext cx="9144000" cy="369332"/>
          </a:xfrm>
          <a:prstGeom prst="rect">
            <a:avLst/>
          </a:prstGeom>
          <a:noFill/>
        </p:spPr>
        <p:txBody>
          <a:bodyPr wrap="square" rtlCol="0">
            <a:spAutoFit/>
          </a:bodyPr>
          <a:lstStyle/>
          <a:p>
            <a:pPr algn="l"/>
            <a:r>
              <a:rPr lang="en-US" sz="1800" b="0" i="0" u="none" strike="noStrike" baseline="0">
                <a:latin typeface="Arial" panose="020B0604020202020204" pitchFamily="34" charset="0"/>
                <a:cs typeface="Arial" panose="020B0604020202020204" pitchFamily="34" charset="0"/>
              </a:rPr>
              <a:t>Three main innovative components: (1) </a:t>
            </a:r>
            <a:r>
              <a:rPr lang="en-US" sz="1800" b="0" i="1" u="none" strike="noStrike" baseline="0">
                <a:latin typeface="Arial" panose="020B0604020202020204" pitchFamily="34" charset="0"/>
                <a:cs typeface="Arial" panose="020B0604020202020204" pitchFamily="34" charset="0"/>
              </a:rPr>
              <a:t>open fluidics and optics system</a:t>
            </a:r>
            <a:endParaRPr lang="en-US">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9BFA2698-73C3-4667-A896-40C8A5E7AA6D}"/>
              </a:ext>
            </a:extLst>
          </p:cNvPr>
          <p:cNvPicPr>
            <a:picLocks noChangeAspect="1"/>
          </p:cNvPicPr>
          <p:nvPr/>
        </p:nvPicPr>
        <p:blipFill>
          <a:blip r:embed="rId3"/>
          <a:stretch>
            <a:fillRect/>
          </a:stretch>
        </p:blipFill>
        <p:spPr>
          <a:xfrm>
            <a:off x="595347" y="2351467"/>
            <a:ext cx="7953306" cy="3540277"/>
          </a:xfrm>
          <a:prstGeom prst="rect">
            <a:avLst/>
          </a:prstGeom>
        </p:spPr>
      </p:pic>
      <p:sp>
        <p:nvSpPr>
          <p:cNvPr id="12" name="TextBox 11">
            <a:extLst>
              <a:ext uri="{FF2B5EF4-FFF2-40B4-BE49-F238E27FC236}">
                <a16:creationId xmlns:a16="http://schemas.microsoft.com/office/drawing/2014/main" id="{A45328B8-133A-44C7-80E0-9EC8E67C1FD0}"/>
              </a:ext>
            </a:extLst>
          </p:cNvPr>
          <p:cNvSpPr txBox="1"/>
          <p:nvPr/>
        </p:nvSpPr>
        <p:spPr>
          <a:xfrm>
            <a:off x="0" y="1106115"/>
            <a:ext cx="9144000" cy="1200329"/>
          </a:xfrm>
          <a:prstGeom prst="rect">
            <a:avLst/>
          </a:prstGeom>
          <a:noFill/>
        </p:spPr>
        <p:txBody>
          <a:bodyPr wrap="square" rtlCol="0">
            <a:spAutoFit/>
          </a:bodyPr>
          <a:lstStyle/>
          <a:p>
            <a:pPr marL="285750" indent="-285750">
              <a:buFont typeface="Arial" panose="020B0604020202020204" pitchFamily="34" charset="0"/>
              <a:buChar char="•"/>
            </a:pPr>
            <a:r>
              <a:rPr lang="en-US"/>
              <a:t>Circular silicon wafer as an “open flow-cell”</a:t>
            </a:r>
          </a:p>
          <a:p>
            <a:pPr marL="285750" indent="-285750">
              <a:buFont typeface="Arial" panose="020B0604020202020204" pitchFamily="34" charset="0"/>
              <a:buChar char="•"/>
            </a:pPr>
            <a:r>
              <a:rPr lang="en-US"/>
              <a:t>Patterned – dense array of electrostatic landing pads to bind sequencing beads</a:t>
            </a:r>
          </a:p>
          <a:p>
            <a:pPr marL="742950" lvl="1" indent="-285750">
              <a:buFont typeface="Arial" panose="020B0604020202020204" pitchFamily="34" charset="0"/>
              <a:buChar char="•"/>
            </a:pPr>
            <a:r>
              <a:rPr lang="en-US"/>
              <a:t>~10 billion clonally amplified beads</a:t>
            </a:r>
          </a:p>
          <a:p>
            <a:pPr marL="285750" indent="-285750">
              <a:buFont typeface="Arial" panose="020B0604020202020204" pitchFamily="34" charset="0"/>
              <a:buChar char="•"/>
            </a:pPr>
            <a:r>
              <a:rPr lang="en-US"/>
              <a:t>Spin-dispense system</a:t>
            </a:r>
          </a:p>
        </p:txBody>
      </p:sp>
    </p:spTree>
    <p:extLst>
      <p:ext uri="{BB962C8B-B14F-4D97-AF65-F5344CB8AC3E}">
        <p14:creationId xmlns:p14="http://schemas.microsoft.com/office/powerpoint/2010/main" val="654216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A31A85-C9CB-4423-89C5-6880CC5E71CC}"/>
              </a:ext>
            </a:extLst>
          </p:cNvPr>
          <p:cNvSpPr/>
          <p:nvPr/>
        </p:nvSpPr>
        <p:spPr>
          <a:xfrm>
            <a:off x="0" y="5869021"/>
            <a:ext cx="9144000" cy="9889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Ultima Genomics</a:t>
            </a:r>
          </a:p>
        </p:txBody>
      </p:sp>
      <p:pic>
        <p:nvPicPr>
          <p:cNvPr id="3" name="Picture 2">
            <a:extLst>
              <a:ext uri="{FF2B5EF4-FFF2-40B4-BE49-F238E27FC236}">
                <a16:creationId xmlns:a16="http://schemas.microsoft.com/office/drawing/2014/main" id="{A33545BD-C682-4E57-86A3-6DA401E40BB0}"/>
              </a:ext>
            </a:extLst>
          </p:cNvPr>
          <p:cNvPicPr>
            <a:picLocks noChangeAspect="1"/>
          </p:cNvPicPr>
          <p:nvPr/>
        </p:nvPicPr>
        <p:blipFill>
          <a:blip r:embed="rId3"/>
          <a:stretch>
            <a:fillRect/>
          </a:stretch>
        </p:blipFill>
        <p:spPr>
          <a:xfrm>
            <a:off x="5320407" y="1106115"/>
            <a:ext cx="3823593" cy="3073628"/>
          </a:xfrm>
          <a:prstGeom prst="rect">
            <a:avLst/>
          </a:prstGeom>
        </p:spPr>
      </p:pic>
      <p:pic>
        <p:nvPicPr>
          <p:cNvPr id="7" name="Picture 6">
            <a:extLst>
              <a:ext uri="{FF2B5EF4-FFF2-40B4-BE49-F238E27FC236}">
                <a16:creationId xmlns:a16="http://schemas.microsoft.com/office/drawing/2014/main" id="{525CA2A7-CE93-497E-956B-93BC109E9571}"/>
              </a:ext>
            </a:extLst>
          </p:cNvPr>
          <p:cNvPicPr>
            <a:picLocks noChangeAspect="1"/>
          </p:cNvPicPr>
          <p:nvPr/>
        </p:nvPicPr>
        <p:blipFill>
          <a:blip r:embed="rId4"/>
          <a:stretch>
            <a:fillRect/>
          </a:stretch>
        </p:blipFill>
        <p:spPr>
          <a:xfrm>
            <a:off x="0" y="4419688"/>
            <a:ext cx="9144000" cy="1898080"/>
          </a:xfrm>
          <a:prstGeom prst="rect">
            <a:avLst/>
          </a:prstGeom>
        </p:spPr>
      </p:pic>
      <p:sp>
        <p:nvSpPr>
          <p:cNvPr id="10" name="TextBox 9">
            <a:extLst>
              <a:ext uri="{FF2B5EF4-FFF2-40B4-BE49-F238E27FC236}">
                <a16:creationId xmlns:a16="http://schemas.microsoft.com/office/drawing/2014/main" id="{063D2AAC-D2AE-4E11-B991-FEC15CB1A470}"/>
              </a:ext>
            </a:extLst>
          </p:cNvPr>
          <p:cNvSpPr txBox="1"/>
          <p:nvPr/>
        </p:nvSpPr>
        <p:spPr>
          <a:xfrm>
            <a:off x="0" y="496838"/>
            <a:ext cx="9144000" cy="369332"/>
          </a:xfrm>
          <a:prstGeom prst="rect">
            <a:avLst/>
          </a:prstGeom>
          <a:noFill/>
        </p:spPr>
        <p:txBody>
          <a:bodyPr wrap="square" rtlCol="0">
            <a:spAutoFit/>
          </a:bodyPr>
          <a:lstStyle/>
          <a:p>
            <a:pPr algn="l"/>
            <a:r>
              <a:rPr lang="en-US" sz="1800" b="0" i="0" u="none" strike="noStrike" baseline="0">
                <a:latin typeface="Arial" panose="020B0604020202020204" pitchFamily="34" charset="0"/>
                <a:cs typeface="Arial" panose="020B0604020202020204" pitchFamily="34" charset="0"/>
              </a:rPr>
              <a:t>Three main innovative components: (2) </a:t>
            </a:r>
            <a:r>
              <a:rPr lang="en-US" sz="1800" b="0" i="1" u="none" strike="noStrike" baseline="0">
                <a:latin typeface="Arial" panose="020B0604020202020204" pitchFamily="34" charset="0"/>
                <a:cs typeface="Arial" panose="020B0604020202020204" pitchFamily="34" charset="0"/>
              </a:rPr>
              <a:t>mostly natural sequencing chemistry</a:t>
            </a:r>
            <a:endParaRPr lang="en-US">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D6105B5D-6C17-43E9-A81E-A56DDF6057D9}"/>
              </a:ext>
            </a:extLst>
          </p:cNvPr>
          <p:cNvSpPr txBox="1"/>
          <p:nvPr/>
        </p:nvSpPr>
        <p:spPr>
          <a:xfrm>
            <a:off x="0" y="1106115"/>
            <a:ext cx="548640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Sequencing-by-synthesis (</a:t>
            </a:r>
            <a:r>
              <a:rPr lang="en-US" dirty="0" err="1"/>
              <a:t>mnSBS</a:t>
            </a:r>
            <a:r>
              <a:rPr lang="en-US" dirty="0"/>
              <a:t>) uses a mixture of native dNTPs and one-at-a-time fluorescently labeled dNTP</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Polymerase extends 0, 1 or several bases depending on respective homopolymer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Detected signal proportional to length of homopolymer</a:t>
            </a:r>
          </a:p>
        </p:txBody>
      </p:sp>
    </p:spTree>
    <p:extLst>
      <p:ext uri="{BB962C8B-B14F-4D97-AF65-F5344CB8AC3E}">
        <p14:creationId xmlns:p14="http://schemas.microsoft.com/office/powerpoint/2010/main" val="3613738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06BDD43-F07C-4CAF-A223-5402A659F687}"/>
              </a:ext>
            </a:extLst>
          </p:cNvPr>
          <p:cNvSpPr/>
          <p:nvPr/>
        </p:nvSpPr>
        <p:spPr>
          <a:xfrm>
            <a:off x="0" y="5869021"/>
            <a:ext cx="9144000" cy="9889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Ultima Genomics</a:t>
            </a:r>
          </a:p>
        </p:txBody>
      </p:sp>
      <p:sp>
        <p:nvSpPr>
          <p:cNvPr id="4" name="TextBox 3">
            <a:extLst>
              <a:ext uri="{FF2B5EF4-FFF2-40B4-BE49-F238E27FC236}">
                <a16:creationId xmlns:a16="http://schemas.microsoft.com/office/drawing/2014/main" id="{2390765E-33CF-4889-8B03-9A50543A2E27}"/>
              </a:ext>
            </a:extLst>
          </p:cNvPr>
          <p:cNvSpPr txBox="1"/>
          <p:nvPr/>
        </p:nvSpPr>
        <p:spPr>
          <a:xfrm>
            <a:off x="0" y="496838"/>
            <a:ext cx="9144000" cy="369332"/>
          </a:xfrm>
          <a:prstGeom prst="rect">
            <a:avLst/>
          </a:prstGeom>
          <a:noFill/>
        </p:spPr>
        <p:txBody>
          <a:bodyPr wrap="square" rtlCol="0">
            <a:spAutoFit/>
          </a:bodyPr>
          <a:lstStyle/>
          <a:p>
            <a:pPr algn="l"/>
            <a:r>
              <a:rPr lang="en-US" sz="1800" b="0" i="0" u="none" strike="noStrike" baseline="0">
                <a:latin typeface="Arial" panose="020B0604020202020204" pitchFamily="34" charset="0"/>
                <a:cs typeface="Arial" panose="020B0604020202020204" pitchFamily="34" charset="0"/>
              </a:rPr>
              <a:t>Three main innovative components: (3) </a:t>
            </a:r>
            <a:r>
              <a:rPr lang="en-US" sz="1800" b="0" i="1" u="none" strike="noStrike" baseline="0">
                <a:latin typeface="Arial" panose="020B0604020202020204" pitchFamily="34" charset="0"/>
                <a:cs typeface="Arial" panose="020B0604020202020204" pitchFamily="34" charset="0"/>
              </a:rPr>
              <a:t>neural network-enabled base-calling</a:t>
            </a:r>
            <a:endParaRPr lang="en-US">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C218982-2321-4F66-A5D2-3DFDEE3A6E82}"/>
              </a:ext>
            </a:extLst>
          </p:cNvPr>
          <p:cNvSpPr txBox="1"/>
          <p:nvPr/>
        </p:nvSpPr>
        <p:spPr>
          <a:xfrm>
            <a:off x="-2" y="866170"/>
            <a:ext cx="9144000" cy="646331"/>
          </a:xfrm>
          <a:prstGeom prst="rect">
            <a:avLst/>
          </a:prstGeom>
          <a:noFill/>
        </p:spPr>
        <p:txBody>
          <a:bodyPr wrap="square" rtlCol="0">
            <a:spAutoFit/>
          </a:bodyPr>
          <a:lstStyle/>
          <a:p>
            <a:pPr marL="285750" indent="-285750">
              <a:buFont typeface="Arial" panose="020B0604020202020204" pitchFamily="34" charset="0"/>
              <a:buChar char="•"/>
            </a:pPr>
            <a:r>
              <a:rPr lang="en-US"/>
              <a:t>Machine learning and convolutional neural network (CNN) to convert raw signals to sequence reads; run-specific calibration process; CRAM file</a:t>
            </a:r>
          </a:p>
        </p:txBody>
      </p:sp>
      <p:sp>
        <p:nvSpPr>
          <p:cNvPr id="7" name="TextBox 6">
            <a:extLst>
              <a:ext uri="{FF2B5EF4-FFF2-40B4-BE49-F238E27FC236}">
                <a16:creationId xmlns:a16="http://schemas.microsoft.com/office/drawing/2014/main" id="{C7D091C2-7AB8-45A6-9542-6C5DF934C7BA}"/>
              </a:ext>
            </a:extLst>
          </p:cNvPr>
          <p:cNvSpPr txBox="1"/>
          <p:nvPr/>
        </p:nvSpPr>
        <p:spPr>
          <a:xfrm>
            <a:off x="0" y="1852476"/>
            <a:ext cx="9143998" cy="646331"/>
          </a:xfrm>
          <a:prstGeom prst="rect">
            <a:avLst/>
          </a:prstGeom>
          <a:noFill/>
        </p:spPr>
        <p:txBody>
          <a:bodyPr wrap="square" rtlCol="0">
            <a:spAutoFit/>
          </a:bodyPr>
          <a:lstStyle/>
          <a:p>
            <a:pPr algn="ctr"/>
            <a:r>
              <a:rPr lang="en-US" dirty="0"/>
              <a:t>HG001-HG007 Generated Data</a:t>
            </a:r>
          </a:p>
          <a:p>
            <a:pPr marL="285750" indent="-285750">
              <a:buFont typeface="Arial" panose="020B0604020202020204" pitchFamily="34" charset="0"/>
              <a:buChar char="•"/>
            </a:pPr>
            <a:r>
              <a:rPr lang="en-US" dirty="0"/>
              <a:t>444 cycles and a 20 </a:t>
            </a:r>
            <a:r>
              <a:rPr lang="en-US" dirty="0" err="1"/>
              <a:t>hr</a:t>
            </a:r>
            <a:r>
              <a:rPr lang="en-US" dirty="0"/>
              <a:t> run time</a:t>
            </a:r>
          </a:p>
        </p:txBody>
      </p:sp>
      <p:grpSp>
        <p:nvGrpSpPr>
          <p:cNvPr id="18" name="Group 17">
            <a:extLst>
              <a:ext uri="{FF2B5EF4-FFF2-40B4-BE49-F238E27FC236}">
                <a16:creationId xmlns:a16="http://schemas.microsoft.com/office/drawing/2014/main" id="{41950AD5-04F3-4236-8C74-1D317A5C77C6}"/>
              </a:ext>
            </a:extLst>
          </p:cNvPr>
          <p:cNvGrpSpPr/>
          <p:nvPr/>
        </p:nvGrpSpPr>
        <p:grpSpPr>
          <a:xfrm>
            <a:off x="322534" y="2879094"/>
            <a:ext cx="3544758" cy="3075161"/>
            <a:chOff x="-1002512" y="1035337"/>
            <a:chExt cx="3544758" cy="3075161"/>
          </a:xfrm>
        </p:grpSpPr>
        <p:pic>
          <p:nvPicPr>
            <p:cNvPr id="11" name="Picture 10">
              <a:extLst>
                <a:ext uri="{FF2B5EF4-FFF2-40B4-BE49-F238E27FC236}">
                  <a16:creationId xmlns:a16="http://schemas.microsoft.com/office/drawing/2014/main" id="{4B0A5567-1B28-4F68-8845-8420C6B8C3C1}"/>
                </a:ext>
              </a:extLst>
            </p:cNvPr>
            <p:cNvPicPr>
              <a:picLocks noChangeAspect="1"/>
            </p:cNvPicPr>
            <p:nvPr/>
          </p:nvPicPr>
          <p:blipFill>
            <a:blip r:embed="rId3"/>
            <a:stretch>
              <a:fillRect/>
            </a:stretch>
          </p:blipFill>
          <p:spPr>
            <a:xfrm>
              <a:off x="-1002512" y="1305723"/>
              <a:ext cx="3544758" cy="2804775"/>
            </a:xfrm>
            <a:prstGeom prst="rect">
              <a:avLst/>
            </a:prstGeom>
          </p:spPr>
        </p:pic>
        <p:sp>
          <p:nvSpPr>
            <p:cNvPr id="12" name="TextBox 11">
              <a:extLst>
                <a:ext uri="{FF2B5EF4-FFF2-40B4-BE49-F238E27FC236}">
                  <a16:creationId xmlns:a16="http://schemas.microsoft.com/office/drawing/2014/main" id="{31A8DAD9-7A14-4A44-97FE-334A80CBCB48}"/>
                </a:ext>
              </a:extLst>
            </p:cNvPr>
            <p:cNvSpPr txBox="1"/>
            <p:nvPr/>
          </p:nvSpPr>
          <p:spPr>
            <a:xfrm>
              <a:off x="-373458" y="1035337"/>
              <a:ext cx="2915704" cy="369332"/>
            </a:xfrm>
            <a:prstGeom prst="rect">
              <a:avLst/>
            </a:prstGeom>
            <a:noFill/>
          </p:spPr>
          <p:txBody>
            <a:bodyPr wrap="square" rtlCol="0">
              <a:spAutoFit/>
            </a:bodyPr>
            <a:lstStyle/>
            <a:p>
              <a:pPr algn="ctr"/>
              <a:r>
                <a:rPr lang="en-US" b="1"/>
                <a:t>Mode 310 bp</a:t>
              </a:r>
            </a:p>
          </p:txBody>
        </p:sp>
      </p:grpSp>
      <p:grpSp>
        <p:nvGrpSpPr>
          <p:cNvPr id="20" name="Group 19">
            <a:extLst>
              <a:ext uri="{FF2B5EF4-FFF2-40B4-BE49-F238E27FC236}">
                <a16:creationId xmlns:a16="http://schemas.microsoft.com/office/drawing/2014/main" id="{5592982E-D573-4450-A881-5DEA359EA6DB}"/>
              </a:ext>
            </a:extLst>
          </p:cNvPr>
          <p:cNvGrpSpPr/>
          <p:nvPr/>
        </p:nvGrpSpPr>
        <p:grpSpPr>
          <a:xfrm>
            <a:off x="5029830" y="2835177"/>
            <a:ext cx="3504472" cy="3525985"/>
            <a:chOff x="-657603" y="4339446"/>
            <a:chExt cx="3504472" cy="3525985"/>
          </a:xfrm>
        </p:grpSpPr>
        <p:grpSp>
          <p:nvGrpSpPr>
            <p:cNvPr id="19" name="Group 18">
              <a:extLst>
                <a:ext uri="{FF2B5EF4-FFF2-40B4-BE49-F238E27FC236}">
                  <a16:creationId xmlns:a16="http://schemas.microsoft.com/office/drawing/2014/main" id="{6E8553E9-8DE8-4C96-834E-E9DA16055F6B}"/>
                </a:ext>
              </a:extLst>
            </p:cNvPr>
            <p:cNvGrpSpPr/>
            <p:nvPr/>
          </p:nvGrpSpPr>
          <p:grpSpPr>
            <a:xfrm>
              <a:off x="-657603" y="4339446"/>
              <a:ext cx="3504472" cy="3033844"/>
              <a:chOff x="-699320" y="4339446"/>
              <a:chExt cx="3504472" cy="3033844"/>
            </a:xfrm>
          </p:grpSpPr>
          <p:pic>
            <p:nvPicPr>
              <p:cNvPr id="14" name="Picture 13">
                <a:extLst>
                  <a:ext uri="{FF2B5EF4-FFF2-40B4-BE49-F238E27FC236}">
                    <a16:creationId xmlns:a16="http://schemas.microsoft.com/office/drawing/2014/main" id="{A2136308-0D67-4F98-AE17-6A130E132124}"/>
                  </a:ext>
                </a:extLst>
              </p:cNvPr>
              <p:cNvPicPr>
                <a:picLocks noChangeAspect="1"/>
              </p:cNvPicPr>
              <p:nvPr/>
            </p:nvPicPr>
            <p:blipFill>
              <a:blip r:embed="rId4"/>
              <a:stretch>
                <a:fillRect/>
              </a:stretch>
            </p:blipFill>
            <p:spPr>
              <a:xfrm>
                <a:off x="-699320" y="4568516"/>
                <a:ext cx="3504472" cy="2804774"/>
              </a:xfrm>
              <a:prstGeom prst="rect">
                <a:avLst/>
              </a:prstGeom>
            </p:spPr>
          </p:pic>
          <p:sp>
            <p:nvSpPr>
              <p:cNvPr id="15" name="TextBox 14">
                <a:extLst>
                  <a:ext uri="{FF2B5EF4-FFF2-40B4-BE49-F238E27FC236}">
                    <a16:creationId xmlns:a16="http://schemas.microsoft.com/office/drawing/2014/main" id="{9DF54CA4-31F3-4922-B582-D32529A50C98}"/>
                  </a:ext>
                </a:extLst>
              </p:cNvPr>
              <p:cNvSpPr txBox="1"/>
              <p:nvPr/>
            </p:nvSpPr>
            <p:spPr>
              <a:xfrm>
                <a:off x="-171413" y="4339446"/>
                <a:ext cx="2859932" cy="369332"/>
              </a:xfrm>
              <a:prstGeom prst="rect">
                <a:avLst/>
              </a:prstGeom>
              <a:noFill/>
            </p:spPr>
            <p:txBody>
              <a:bodyPr wrap="square" rtlCol="0">
                <a:spAutoFit/>
              </a:bodyPr>
              <a:lstStyle/>
              <a:p>
                <a:pPr algn="ctr"/>
                <a:r>
                  <a:rPr lang="en-US" b="1">
                    <a:latin typeface="Arial" panose="020B0604020202020204" pitchFamily="34" charset="0"/>
                    <a:cs typeface="Arial" panose="020B0604020202020204" pitchFamily="34" charset="0"/>
                  </a:rPr>
                  <a:t>94.5% of bases BQ</a:t>
                </a:r>
                <a:r>
                  <a:rPr lang="en-US" b="1" i="0">
                    <a:solidFill>
                      <a:srgbClr val="202124"/>
                    </a:solidFill>
                    <a:effectLst/>
                    <a:latin typeface="Arial" panose="020B0604020202020204" pitchFamily="34" charset="0"/>
                    <a:cs typeface="Arial" panose="020B0604020202020204" pitchFamily="34" charset="0"/>
                  </a:rPr>
                  <a:t>≥</a:t>
                </a:r>
                <a:r>
                  <a:rPr lang="en-US" b="1">
                    <a:latin typeface="Arial" panose="020B0604020202020204" pitchFamily="34" charset="0"/>
                    <a:cs typeface="Arial" panose="020B0604020202020204" pitchFamily="34" charset="0"/>
                  </a:rPr>
                  <a:t>20</a:t>
                </a:r>
              </a:p>
            </p:txBody>
          </p:sp>
        </p:grpSp>
        <p:pic>
          <p:nvPicPr>
            <p:cNvPr id="17" name="Picture 16">
              <a:extLst>
                <a:ext uri="{FF2B5EF4-FFF2-40B4-BE49-F238E27FC236}">
                  <a16:creationId xmlns:a16="http://schemas.microsoft.com/office/drawing/2014/main" id="{DBE1B372-5CD3-438B-A119-F5434664A385}"/>
                </a:ext>
              </a:extLst>
            </p:cNvPr>
            <p:cNvPicPr>
              <a:picLocks noChangeAspect="1"/>
            </p:cNvPicPr>
            <p:nvPr/>
          </p:nvPicPr>
          <p:blipFill>
            <a:blip r:embed="rId5"/>
            <a:stretch>
              <a:fillRect/>
            </a:stretch>
          </p:blipFill>
          <p:spPr>
            <a:xfrm>
              <a:off x="434670" y="7496099"/>
              <a:ext cx="1719304" cy="369332"/>
            </a:xfrm>
            <a:prstGeom prst="rect">
              <a:avLst/>
            </a:prstGeom>
          </p:spPr>
        </p:pic>
      </p:grpSp>
    </p:spTree>
    <p:extLst>
      <p:ext uri="{BB962C8B-B14F-4D97-AF65-F5344CB8AC3E}">
        <p14:creationId xmlns:p14="http://schemas.microsoft.com/office/powerpoint/2010/main" val="2380941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06BDD43-F07C-4CAF-A223-5402A659F687}"/>
              </a:ext>
            </a:extLst>
          </p:cNvPr>
          <p:cNvSpPr/>
          <p:nvPr/>
        </p:nvSpPr>
        <p:spPr>
          <a:xfrm>
            <a:off x="0" y="5869021"/>
            <a:ext cx="9144000" cy="9889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Ultima Genomics</a:t>
            </a:r>
          </a:p>
        </p:txBody>
      </p:sp>
      <p:sp>
        <p:nvSpPr>
          <p:cNvPr id="4" name="TextBox 3">
            <a:extLst>
              <a:ext uri="{FF2B5EF4-FFF2-40B4-BE49-F238E27FC236}">
                <a16:creationId xmlns:a16="http://schemas.microsoft.com/office/drawing/2014/main" id="{2390765E-33CF-4889-8B03-9A50543A2E27}"/>
              </a:ext>
            </a:extLst>
          </p:cNvPr>
          <p:cNvSpPr txBox="1"/>
          <p:nvPr/>
        </p:nvSpPr>
        <p:spPr>
          <a:xfrm>
            <a:off x="0" y="496838"/>
            <a:ext cx="9144000" cy="369332"/>
          </a:xfrm>
          <a:prstGeom prst="rect">
            <a:avLst/>
          </a:prstGeom>
          <a:noFill/>
        </p:spPr>
        <p:txBody>
          <a:bodyPr wrap="square" rtlCol="0">
            <a:spAutoFit/>
          </a:bodyPr>
          <a:lstStyle/>
          <a:p>
            <a:pPr algn="l"/>
            <a:r>
              <a:rPr lang="en-US" sz="1800" b="0" i="0" u="none" strike="noStrike" baseline="0">
                <a:latin typeface="Arial" panose="020B0604020202020204" pitchFamily="34" charset="0"/>
                <a:cs typeface="Arial" panose="020B0604020202020204" pitchFamily="34" charset="0"/>
              </a:rPr>
              <a:t>Three main innovative components: (3) </a:t>
            </a:r>
            <a:r>
              <a:rPr lang="en-US" sz="1800" b="0" i="1" u="none" strike="noStrike" baseline="0">
                <a:latin typeface="Arial" panose="020B0604020202020204" pitchFamily="34" charset="0"/>
                <a:cs typeface="Arial" panose="020B0604020202020204" pitchFamily="34" charset="0"/>
              </a:rPr>
              <a:t>neural network-enabled base-calling</a:t>
            </a:r>
            <a:endParaRPr lang="en-US">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47E5E9A6-1B07-4847-9A46-91CD1CD5DFE2}"/>
              </a:ext>
            </a:extLst>
          </p:cNvPr>
          <p:cNvPicPr>
            <a:picLocks noChangeAspect="1"/>
          </p:cNvPicPr>
          <p:nvPr/>
        </p:nvPicPr>
        <p:blipFill rotWithShape="1">
          <a:blip r:embed="rId3"/>
          <a:srcRect l="1811" t="2108" r="1926" b="2037"/>
          <a:stretch/>
        </p:blipFill>
        <p:spPr>
          <a:xfrm>
            <a:off x="55119" y="2174995"/>
            <a:ext cx="3407926" cy="2768686"/>
          </a:xfrm>
          <a:prstGeom prst="rect">
            <a:avLst/>
          </a:prstGeom>
        </p:spPr>
      </p:pic>
      <p:sp>
        <p:nvSpPr>
          <p:cNvPr id="21" name="TextBox 20">
            <a:extLst>
              <a:ext uri="{FF2B5EF4-FFF2-40B4-BE49-F238E27FC236}">
                <a16:creationId xmlns:a16="http://schemas.microsoft.com/office/drawing/2014/main" id="{69980BBB-C9FC-4F3B-BC1C-F9FDF971AEB9}"/>
              </a:ext>
            </a:extLst>
          </p:cNvPr>
          <p:cNvSpPr txBox="1"/>
          <p:nvPr/>
        </p:nvSpPr>
        <p:spPr>
          <a:xfrm>
            <a:off x="531778" y="1597718"/>
            <a:ext cx="2866417" cy="646331"/>
          </a:xfrm>
          <a:prstGeom prst="rect">
            <a:avLst/>
          </a:prstGeom>
          <a:noFill/>
        </p:spPr>
        <p:txBody>
          <a:bodyPr wrap="square" rtlCol="0">
            <a:spAutoFit/>
          </a:bodyPr>
          <a:lstStyle/>
          <a:p>
            <a:pPr algn="ctr"/>
            <a:r>
              <a:rPr lang="en-US" b="1">
                <a:latin typeface="Arial" panose="020B0604020202020204" pitchFamily="34" charset="0"/>
                <a:cs typeface="Arial" panose="020B0604020202020204" pitchFamily="34" charset="0"/>
              </a:rPr>
              <a:t>90% accuracy for homopolymer</a:t>
            </a:r>
            <a:r>
              <a:rPr lang="en-US" b="1" i="0">
                <a:solidFill>
                  <a:srgbClr val="202124"/>
                </a:solidFill>
                <a:effectLst/>
                <a:latin typeface="Arial" panose="020B0604020202020204" pitchFamily="34" charset="0"/>
                <a:cs typeface="Arial" panose="020B0604020202020204" pitchFamily="34" charset="0"/>
              </a:rPr>
              <a:t> at 8 bp</a:t>
            </a:r>
            <a:r>
              <a:rPr lang="en-US" b="1">
                <a:latin typeface="Arial" panose="020B0604020202020204" pitchFamily="34" charset="0"/>
                <a:cs typeface="Arial" panose="020B0604020202020204" pitchFamily="34" charset="0"/>
              </a:rPr>
              <a:t> </a:t>
            </a:r>
          </a:p>
        </p:txBody>
      </p:sp>
      <p:sp>
        <p:nvSpPr>
          <p:cNvPr id="22" name="TextBox 21">
            <a:extLst>
              <a:ext uri="{FF2B5EF4-FFF2-40B4-BE49-F238E27FC236}">
                <a16:creationId xmlns:a16="http://schemas.microsoft.com/office/drawing/2014/main" id="{36806284-A22D-4A37-AD10-39A263764300}"/>
              </a:ext>
            </a:extLst>
          </p:cNvPr>
          <p:cNvSpPr txBox="1"/>
          <p:nvPr/>
        </p:nvSpPr>
        <p:spPr>
          <a:xfrm>
            <a:off x="55119" y="5616876"/>
            <a:ext cx="3407926" cy="784830"/>
          </a:xfrm>
          <a:prstGeom prst="rect">
            <a:avLst/>
          </a:prstGeom>
          <a:noFill/>
        </p:spPr>
        <p:txBody>
          <a:bodyPr wrap="square" rtlCol="0">
            <a:spAutoFit/>
          </a:bodyPr>
          <a:lstStyle/>
          <a:p>
            <a:r>
              <a:rPr lang="en-US" sz="1500"/>
              <a:t>GIAB Mean </a:t>
            </a:r>
          </a:p>
          <a:p>
            <a:r>
              <a:rPr lang="en-US" sz="1500"/>
              <a:t>SNP: 99.7% recall; 99.6% precision</a:t>
            </a:r>
          </a:p>
          <a:p>
            <a:r>
              <a:rPr lang="en-US" sz="1500"/>
              <a:t>Indel: 96.1% recall; 96.7% precision</a:t>
            </a:r>
          </a:p>
        </p:txBody>
      </p:sp>
      <p:pic>
        <p:nvPicPr>
          <p:cNvPr id="24" name="Picture 23">
            <a:extLst>
              <a:ext uri="{FF2B5EF4-FFF2-40B4-BE49-F238E27FC236}">
                <a16:creationId xmlns:a16="http://schemas.microsoft.com/office/drawing/2014/main" id="{2EB1329E-AE3A-403F-BE64-3BF197CD01E5}"/>
              </a:ext>
            </a:extLst>
          </p:cNvPr>
          <p:cNvPicPr>
            <a:picLocks noChangeAspect="1"/>
          </p:cNvPicPr>
          <p:nvPr/>
        </p:nvPicPr>
        <p:blipFill rotWithShape="1">
          <a:blip r:embed="rId4"/>
          <a:srcRect r="16369" b="24214"/>
          <a:stretch/>
        </p:blipFill>
        <p:spPr>
          <a:xfrm>
            <a:off x="3584785" y="1103604"/>
            <a:ext cx="5442483" cy="4238310"/>
          </a:xfrm>
          <a:prstGeom prst="rect">
            <a:avLst/>
          </a:prstGeom>
        </p:spPr>
      </p:pic>
      <p:pic>
        <p:nvPicPr>
          <p:cNvPr id="26" name="Picture 25">
            <a:extLst>
              <a:ext uri="{FF2B5EF4-FFF2-40B4-BE49-F238E27FC236}">
                <a16:creationId xmlns:a16="http://schemas.microsoft.com/office/drawing/2014/main" id="{E7A22A0E-3BF3-4DDE-A846-ECAAD45D781C}"/>
              </a:ext>
            </a:extLst>
          </p:cNvPr>
          <p:cNvPicPr>
            <a:picLocks noChangeAspect="1"/>
          </p:cNvPicPr>
          <p:nvPr/>
        </p:nvPicPr>
        <p:blipFill rotWithShape="1">
          <a:blip r:embed="rId4"/>
          <a:srcRect t="78383"/>
          <a:stretch/>
        </p:blipFill>
        <p:spPr>
          <a:xfrm>
            <a:off x="3362413" y="5536444"/>
            <a:ext cx="5781587" cy="1074036"/>
          </a:xfrm>
          <a:prstGeom prst="rect">
            <a:avLst/>
          </a:prstGeom>
        </p:spPr>
      </p:pic>
    </p:spTree>
    <p:extLst>
      <p:ext uri="{BB962C8B-B14F-4D97-AF65-F5344CB8AC3E}">
        <p14:creationId xmlns:p14="http://schemas.microsoft.com/office/powerpoint/2010/main" val="2084597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06BDD43-F07C-4CAF-A223-5402A659F687}"/>
              </a:ext>
            </a:extLst>
          </p:cNvPr>
          <p:cNvSpPr/>
          <p:nvPr/>
        </p:nvSpPr>
        <p:spPr>
          <a:xfrm>
            <a:off x="0" y="5869021"/>
            <a:ext cx="9144000" cy="9889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CDBF5A41-6962-983A-B391-E2194A3C20F7}"/>
              </a:ext>
            </a:extLst>
          </p:cNvPr>
          <p:cNvSpPr txBox="1">
            <a:spLocks/>
          </p:cNvSpPr>
          <p:nvPr/>
        </p:nvSpPr>
        <p:spPr bwMode="auto">
          <a:xfrm>
            <a:off x="603285" y="0"/>
            <a:ext cx="8229600" cy="551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Ultima Genomics in Summary</a:t>
            </a:r>
          </a:p>
        </p:txBody>
      </p:sp>
      <p:sp>
        <p:nvSpPr>
          <p:cNvPr id="11" name="Content Placeholder 2">
            <a:extLst>
              <a:ext uri="{FF2B5EF4-FFF2-40B4-BE49-F238E27FC236}">
                <a16:creationId xmlns:a16="http://schemas.microsoft.com/office/drawing/2014/main" id="{20566FD2-C7B7-4C1D-BE13-53643BEE23D1}"/>
              </a:ext>
            </a:extLst>
          </p:cNvPr>
          <p:cNvSpPr>
            <a:spLocks noGrp="1"/>
          </p:cNvSpPr>
          <p:nvPr>
            <p:ph idx="1"/>
          </p:nvPr>
        </p:nvSpPr>
        <p:spPr>
          <a:xfrm>
            <a:off x="457199" y="611793"/>
            <a:ext cx="8375685" cy="5374670"/>
          </a:xfrm>
        </p:spPr>
        <p:txBody>
          <a:bodyPr/>
          <a:lstStyle/>
          <a:p>
            <a:pPr>
              <a:spcBef>
                <a:spcPts val="0"/>
              </a:spcBef>
              <a:spcAft>
                <a:spcPts val="600"/>
              </a:spcAft>
            </a:pPr>
            <a:r>
              <a:rPr lang="en-US" sz="2000" dirty="0">
                <a:latin typeface="+mn-lt"/>
                <a:ea typeface="ＭＳ Ｐゴシック"/>
              </a:rPr>
              <a:t>Technology: mostly natural sequencing-by-synthesis (</a:t>
            </a:r>
            <a:r>
              <a:rPr lang="en-US" sz="2000" dirty="0" err="1">
                <a:latin typeface="+mn-lt"/>
                <a:ea typeface="ＭＳ Ｐゴシック"/>
              </a:rPr>
              <a:t>mnSBS</a:t>
            </a:r>
            <a:r>
              <a:rPr lang="en-US" sz="2000" dirty="0">
                <a:latin typeface="+mn-lt"/>
                <a:ea typeface="ＭＳ Ｐゴシック"/>
              </a:rPr>
              <a:t>)</a:t>
            </a:r>
          </a:p>
          <a:p>
            <a:pPr>
              <a:spcBef>
                <a:spcPts val="0"/>
              </a:spcBef>
              <a:spcAft>
                <a:spcPts val="600"/>
              </a:spcAft>
            </a:pPr>
            <a:r>
              <a:rPr lang="en-US" sz="2000" dirty="0">
                <a:latin typeface="+mn-lt"/>
                <a:ea typeface="ＭＳ Ｐゴシック"/>
              </a:rPr>
              <a:t>Output: 10 billion clonally amplified beads; 2 Wafers at a time</a:t>
            </a:r>
          </a:p>
          <a:p>
            <a:pPr>
              <a:spcBef>
                <a:spcPts val="0"/>
              </a:spcBef>
              <a:spcAft>
                <a:spcPts val="600"/>
              </a:spcAft>
            </a:pPr>
            <a:r>
              <a:rPr lang="en-US" sz="2000" dirty="0">
                <a:latin typeface="+mn-lt"/>
                <a:ea typeface="ＭＳ Ｐゴシック"/>
              </a:rPr>
              <a:t>Runtime: 20 </a:t>
            </a:r>
            <a:r>
              <a:rPr lang="en-US" sz="2000" dirty="0" err="1">
                <a:latin typeface="+mn-lt"/>
                <a:ea typeface="ＭＳ Ｐゴシック"/>
              </a:rPr>
              <a:t>hr</a:t>
            </a:r>
            <a:r>
              <a:rPr lang="en-US" sz="2000" dirty="0">
                <a:latin typeface="+mn-lt"/>
                <a:ea typeface="ＭＳ Ｐゴシック"/>
              </a:rPr>
              <a:t> </a:t>
            </a:r>
          </a:p>
          <a:p>
            <a:pPr>
              <a:spcBef>
                <a:spcPts val="0"/>
              </a:spcBef>
              <a:spcAft>
                <a:spcPts val="600"/>
              </a:spcAft>
            </a:pPr>
            <a:r>
              <a:rPr lang="en-US" sz="2000" dirty="0">
                <a:latin typeface="+mn-lt"/>
                <a:ea typeface="ＭＳ Ｐゴシック"/>
              </a:rPr>
              <a:t>Length of reads: 310 bp mode size (GIAB)</a:t>
            </a:r>
          </a:p>
          <a:p>
            <a:pPr>
              <a:spcBef>
                <a:spcPts val="0"/>
              </a:spcBef>
              <a:spcAft>
                <a:spcPts val="600"/>
              </a:spcAft>
            </a:pPr>
            <a:r>
              <a:rPr lang="en-US" sz="2000" dirty="0">
                <a:latin typeface="+mn-lt"/>
                <a:ea typeface="ＭＳ Ｐゴシック"/>
              </a:rPr>
              <a:t>Accuracy: </a:t>
            </a:r>
          </a:p>
          <a:p>
            <a:pPr lvl="1">
              <a:spcBef>
                <a:spcPts val="0"/>
              </a:spcBef>
              <a:spcAft>
                <a:spcPts val="600"/>
              </a:spcAft>
            </a:pPr>
            <a:r>
              <a:rPr lang="en-US" sz="2000" dirty="0">
                <a:latin typeface="+mn-lt"/>
              </a:rPr>
              <a:t>SNP: 99.7% recall; 99.6% precision</a:t>
            </a:r>
          </a:p>
          <a:p>
            <a:pPr lvl="1">
              <a:spcBef>
                <a:spcPts val="0"/>
              </a:spcBef>
              <a:spcAft>
                <a:spcPts val="600"/>
              </a:spcAft>
            </a:pPr>
            <a:r>
              <a:rPr lang="en-US" sz="2000" dirty="0">
                <a:latin typeface="+mn-lt"/>
              </a:rPr>
              <a:t>Indel: 96.1% recall; 96.7% precision</a:t>
            </a:r>
            <a:endParaRPr lang="en-US" sz="2000" dirty="0">
              <a:latin typeface="+mn-lt"/>
              <a:ea typeface="ＭＳ Ｐゴシック"/>
            </a:endParaRPr>
          </a:p>
          <a:p>
            <a:pPr>
              <a:spcBef>
                <a:spcPts val="0"/>
              </a:spcBef>
              <a:spcAft>
                <a:spcPts val="600"/>
              </a:spcAft>
            </a:pPr>
            <a:r>
              <a:rPr lang="en-US" sz="2000" dirty="0">
                <a:latin typeface="+mn-lt"/>
                <a:ea typeface="ＭＳ Ｐゴシック"/>
              </a:rPr>
              <a:t>Instrument cost: Unknown (comparable to Illumina </a:t>
            </a:r>
            <a:r>
              <a:rPr lang="en-US" sz="2000" dirty="0" err="1">
                <a:latin typeface="+mn-lt"/>
                <a:ea typeface="ＭＳ Ｐゴシック"/>
              </a:rPr>
              <a:t>NovaSeq</a:t>
            </a:r>
            <a:r>
              <a:rPr lang="en-US" sz="2000" dirty="0">
                <a:latin typeface="+mn-lt"/>
                <a:ea typeface="ＭＳ Ｐゴシック"/>
              </a:rPr>
              <a:t> 6000)</a:t>
            </a:r>
          </a:p>
          <a:p>
            <a:pPr>
              <a:spcBef>
                <a:spcPts val="0"/>
              </a:spcBef>
              <a:spcAft>
                <a:spcPts val="600"/>
              </a:spcAft>
            </a:pPr>
            <a:r>
              <a:rPr lang="en-US" sz="2000" dirty="0">
                <a:latin typeface="+mn-lt"/>
                <a:ea typeface="ＭＳ Ｐゴシック"/>
              </a:rPr>
              <a:t>Instrument size (relative): Several </a:t>
            </a:r>
            <a:r>
              <a:rPr lang="en-US" sz="2000" dirty="0" err="1">
                <a:latin typeface="+mn-lt"/>
                <a:ea typeface="ＭＳ Ｐゴシック"/>
              </a:rPr>
              <a:t>NovaSeqs</a:t>
            </a:r>
            <a:r>
              <a:rPr lang="en-US" sz="2000" dirty="0">
                <a:latin typeface="+mn-lt"/>
                <a:ea typeface="ＭＳ Ｐゴシック"/>
              </a:rPr>
              <a:t> worth </a:t>
            </a:r>
            <a:endParaRPr lang="en-US" sz="2000" dirty="0">
              <a:latin typeface="+mn-lt"/>
            </a:endParaRPr>
          </a:p>
          <a:p>
            <a:pPr>
              <a:spcBef>
                <a:spcPts val="0"/>
              </a:spcBef>
              <a:spcAft>
                <a:spcPts val="600"/>
              </a:spcAft>
            </a:pPr>
            <a:r>
              <a:rPr lang="en-US" sz="2000" dirty="0">
                <a:latin typeface="+mn-lt"/>
                <a:ea typeface="ＭＳ Ｐゴシック"/>
              </a:rPr>
              <a:t>Partnerships/acquisitions:</a:t>
            </a:r>
          </a:p>
          <a:p>
            <a:pPr lvl="1">
              <a:spcBef>
                <a:spcPts val="0"/>
              </a:spcBef>
              <a:spcAft>
                <a:spcPts val="600"/>
              </a:spcAft>
            </a:pPr>
            <a:r>
              <a:rPr lang="en-US" sz="2000" dirty="0">
                <a:latin typeface="+mn-lt"/>
                <a:ea typeface="ＭＳ Ｐゴシック"/>
              </a:rPr>
              <a:t>AI partnerships with Google </a:t>
            </a:r>
            <a:r>
              <a:rPr lang="en-US" sz="2000" dirty="0" err="1">
                <a:latin typeface="+mn-lt"/>
                <a:ea typeface="ＭＳ Ｐゴシック"/>
              </a:rPr>
              <a:t>DeepVariant</a:t>
            </a:r>
            <a:r>
              <a:rPr lang="en-US" sz="2000" dirty="0">
                <a:latin typeface="+mn-lt"/>
                <a:ea typeface="ＭＳ Ｐゴシック"/>
              </a:rPr>
              <a:t>, NVIDIA and </a:t>
            </a:r>
            <a:r>
              <a:rPr lang="en-US" sz="2000" dirty="0" err="1">
                <a:latin typeface="+mn-lt"/>
                <a:ea typeface="ＭＳ Ｐゴシック"/>
              </a:rPr>
              <a:t>Senteon</a:t>
            </a:r>
            <a:endParaRPr lang="en-US" sz="2000" dirty="0">
              <a:latin typeface="+mn-lt"/>
              <a:ea typeface="ＭＳ Ｐゴシック"/>
            </a:endParaRPr>
          </a:p>
          <a:p>
            <a:pPr lvl="1">
              <a:spcBef>
                <a:spcPts val="0"/>
              </a:spcBef>
              <a:spcAft>
                <a:spcPts val="600"/>
              </a:spcAft>
            </a:pPr>
            <a:r>
              <a:rPr lang="en-US" sz="2000" dirty="0">
                <a:latin typeface="+mn-lt"/>
                <a:ea typeface="ＭＳ Ｐゴシック"/>
              </a:rPr>
              <a:t>Exact Sciences, Regeneron Pharmaceuticals, NYGC and Broad Institute: beta testing</a:t>
            </a:r>
          </a:p>
        </p:txBody>
      </p:sp>
    </p:spTree>
    <p:extLst>
      <p:ext uri="{BB962C8B-B14F-4D97-AF65-F5344CB8AC3E}">
        <p14:creationId xmlns:p14="http://schemas.microsoft.com/office/powerpoint/2010/main" val="40953234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61830C63-C7C2-D92F-A202-4543DC5692E7}"/>
              </a:ext>
            </a:extLst>
          </p:cNvPr>
          <p:cNvSpPr txBox="1"/>
          <p:nvPr/>
        </p:nvSpPr>
        <p:spPr>
          <a:xfrm>
            <a:off x="57150" y="5581650"/>
            <a:ext cx="9058275" cy="1207532"/>
          </a:xfrm>
          <a:prstGeom prst="rect">
            <a:avLst/>
          </a:prstGeom>
          <a:solidFill>
            <a:schemeClr val="bg1"/>
          </a:solid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latin typeface="Arial"/>
              <a:ea typeface="ＭＳ Ｐゴシック"/>
              <a:cs typeface="Arial"/>
            </a:endParaRPr>
          </a:p>
        </p:txBody>
      </p:sp>
      <p:pic>
        <p:nvPicPr>
          <p:cNvPr id="4" name="Picture 4" descr="A picture containing wall, indoor, monitor, appliance&#10;&#10;Description automatically generated">
            <a:extLst>
              <a:ext uri="{FF2B5EF4-FFF2-40B4-BE49-F238E27FC236}">
                <a16:creationId xmlns:a16="http://schemas.microsoft.com/office/drawing/2014/main" id="{9EC5AC7E-3C0C-0CD1-57A2-3A9BD1FE80AD}"/>
              </a:ext>
            </a:extLst>
          </p:cNvPr>
          <p:cNvPicPr>
            <a:picLocks noGrp="1" noChangeAspect="1"/>
          </p:cNvPicPr>
          <p:nvPr>
            <p:ph idx="1"/>
          </p:nvPr>
        </p:nvPicPr>
        <p:blipFill>
          <a:blip r:embed="rId3"/>
          <a:stretch>
            <a:fillRect/>
          </a:stretch>
        </p:blipFill>
        <p:spPr>
          <a:xfrm>
            <a:off x="410819" y="838403"/>
            <a:ext cx="4086778" cy="3262395"/>
          </a:xfrm>
        </p:spPr>
      </p:pic>
      <p:sp>
        <p:nvSpPr>
          <p:cNvPr id="6" name="Title 1">
            <a:extLst>
              <a:ext uri="{FF2B5EF4-FFF2-40B4-BE49-F238E27FC236}">
                <a16:creationId xmlns:a16="http://schemas.microsoft.com/office/drawing/2014/main" id="{E3C5CC44-3B6D-5FDF-4F63-754FCDFB3C4D}"/>
              </a:ext>
            </a:extLst>
          </p:cNvPr>
          <p:cNvSpPr txBox="1">
            <a:spLocks/>
          </p:cNvSpPr>
          <p:nvPr/>
        </p:nvSpPr>
        <p:spPr bwMode="auto">
          <a:xfrm>
            <a:off x="-4863" y="-231354"/>
            <a:ext cx="9117248"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b="1" kern="1200">
                <a:solidFill>
                  <a:schemeClr val="tx1"/>
                </a:solidFill>
                <a:latin typeface="Arial"/>
                <a:ea typeface="ＭＳ Ｐゴシック" charset="-128"/>
                <a:cs typeface="Arial"/>
              </a:defRPr>
            </a:lvl1pPr>
            <a:lvl2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2pPr>
            <a:lvl3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3pPr>
            <a:lvl4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4pPr>
            <a:lvl5pPr algn="ctr" defTabSz="457200" rtl="0" eaLnBrk="0" fontAlgn="base" hangingPunct="0">
              <a:spcBef>
                <a:spcPct val="0"/>
              </a:spcBef>
              <a:spcAft>
                <a:spcPct val="0"/>
              </a:spcAft>
              <a:defRPr sz="4400" b="1">
                <a:solidFill>
                  <a:schemeClr val="tx1"/>
                </a:solidFill>
                <a:latin typeface="Arial"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Times New Roman" charset="0"/>
                <a:ea typeface="ＭＳ Ｐゴシック" charset="-128"/>
              </a:defRPr>
            </a:lvl6pPr>
            <a:lvl7pPr marL="914400" algn="ctr" defTabSz="457200" rtl="0" eaLnBrk="1" fontAlgn="base" hangingPunct="1">
              <a:spcBef>
                <a:spcPct val="0"/>
              </a:spcBef>
              <a:spcAft>
                <a:spcPct val="0"/>
              </a:spcAft>
              <a:defRPr sz="4400">
                <a:solidFill>
                  <a:schemeClr val="tx1"/>
                </a:solidFill>
                <a:latin typeface="Times New Roman" charset="0"/>
                <a:ea typeface="ＭＳ Ｐゴシック" charset="-128"/>
              </a:defRPr>
            </a:lvl7pPr>
            <a:lvl8pPr marL="1371600" algn="ctr" defTabSz="457200" rtl="0" eaLnBrk="1" fontAlgn="base" hangingPunct="1">
              <a:spcBef>
                <a:spcPct val="0"/>
              </a:spcBef>
              <a:spcAft>
                <a:spcPct val="0"/>
              </a:spcAft>
              <a:defRPr sz="4400">
                <a:solidFill>
                  <a:schemeClr val="tx1"/>
                </a:solidFill>
                <a:latin typeface="Times New Roman" charset="0"/>
                <a:ea typeface="ＭＳ Ｐゴシック" charset="-128"/>
              </a:defRPr>
            </a:lvl8pPr>
            <a:lvl9pPr marL="1828800" algn="ctr" defTabSz="457200" rtl="0" eaLnBrk="1" fontAlgn="base" hangingPunct="1">
              <a:spcBef>
                <a:spcPct val="0"/>
              </a:spcBef>
              <a:spcAft>
                <a:spcPct val="0"/>
              </a:spcAft>
              <a:defRPr sz="4400">
                <a:solidFill>
                  <a:schemeClr val="tx1"/>
                </a:solidFill>
                <a:latin typeface="Times New Roman" charset="0"/>
                <a:ea typeface="ＭＳ Ｐゴシック" charset="-128"/>
              </a:defRPr>
            </a:lvl9pPr>
          </a:lstStyle>
          <a:p>
            <a:r>
              <a:rPr lang="en-US" sz="2800">
                <a:ea typeface="ＭＳ Ｐゴシック"/>
              </a:rPr>
              <a:t>Element Biosciences – AVITI Benchtop Sequencer</a:t>
            </a:r>
            <a:endParaRPr lang="en-US" sz="2800"/>
          </a:p>
        </p:txBody>
      </p:sp>
      <p:pic>
        <p:nvPicPr>
          <p:cNvPr id="9" name="Picture 9" descr="A picture containing text, indoor&#10;&#10;Description automatically generated">
            <a:extLst>
              <a:ext uri="{FF2B5EF4-FFF2-40B4-BE49-F238E27FC236}">
                <a16:creationId xmlns:a16="http://schemas.microsoft.com/office/drawing/2014/main" id="{9E2148DE-0086-1649-7D3C-5662F7356D81}"/>
              </a:ext>
            </a:extLst>
          </p:cNvPr>
          <p:cNvPicPr>
            <a:picLocks noChangeAspect="1"/>
          </p:cNvPicPr>
          <p:nvPr/>
        </p:nvPicPr>
        <p:blipFill rotWithShape="1">
          <a:blip r:embed="rId4"/>
          <a:srcRect l="6498" t="904" r="33574" b="20783"/>
          <a:stretch/>
        </p:blipFill>
        <p:spPr>
          <a:xfrm>
            <a:off x="4581525" y="836654"/>
            <a:ext cx="4171957" cy="3271564"/>
          </a:xfrm>
          <a:prstGeom prst="rect">
            <a:avLst/>
          </a:prstGeom>
        </p:spPr>
      </p:pic>
      <p:sp>
        <p:nvSpPr>
          <p:cNvPr id="21" name="TextBox 20">
            <a:extLst>
              <a:ext uri="{FF2B5EF4-FFF2-40B4-BE49-F238E27FC236}">
                <a16:creationId xmlns:a16="http://schemas.microsoft.com/office/drawing/2014/main" id="{CF930A28-14F0-284C-F919-209A3366B150}"/>
              </a:ext>
            </a:extLst>
          </p:cNvPr>
          <p:cNvSpPr txBox="1"/>
          <p:nvPr/>
        </p:nvSpPr>
        <p:spPr>
          <a:xfrm>
            <a:off x="57150" y="4124325"/>
            <a:ext cx="8991600" cy="23391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u="sng">
                <a:latin typeface="Arial"/>
                <a:ea typeface="ＭＳ Ｐゴシック"/>
                <a:cs typeface="Arial"/>
              </a:rPr>
              <a:t>Highlights</a:t>
            </a:r>
          </a:p>
          <a:p>
            <a:pPr marL="285750" indent="-285750">
              <a:buFont typeface="Arial"/>
              <a:buChar char="•"/>
            </a:pPr>
            <a:r>
              <a:rPr lang="en-US" sz="1600" b="1">
                <a:latin typeface="Arial"/>
                <a:ea typeface="ＭＳ Ｐゴシック"/>
                <a:cs typeface="Arial"/>
              </a:rPr>
              <a:t>Two</a:t>
            </a:r>
            <a:r>
              <a:rPr lang="en-US" sz="1600">
                <a:latin typeface="Arial"/>
                <a:ea typeface="ＭＳ Ｐゴシック"/>
                <a:cs typeface="Arial"/>
              </a:rPr>
              <a:t> independent, random-access flow cells (~240Gb/800 million paired-end reads output per flow cell)</a:t>
            </a:r>
          </a:p>
          <a:p>
            <a:endParaRPr lang="en-US" sz="1600">
              <a:latin typeface="Arial"/>
              <a:ea typeface="ＭＳ Ｐゴシック"/>
              <a:cs typeface="Arial"/>
            </a:endParaRPr>
          </a:p>
          <a:p>
            <a:pPr marL="285750" indent="-285750">
              <a:buFont typeface="Arial"/>
              <a:buChar char="•"/>
            </a:pPr>
            <a:r>
              <a:rPr lang="en-US" sz="1600" b="1">
                <a:latin typeface="Arial"/>
                <a:ea typeface="ＭＳ Ｐゴシック"/>
                <a:cs typeface="Arial"/>
              </a:rPr>
              <a:t>FASTQ</a:t>
            </a:r>
            <a:r>
              <a:rPr lang="en-US" sz="1600">
                <a:latin typeface="Arial"/>
                <a:ea typeface="ＭＳ Ｐゴシック"/>
                <a:cs typeface="Arial"/>
              </a:rPr>
              <a:t> file output (conversion performed by AVITI Operating Software Bases2Fastq workflow)</a:t>
            </a:r>
            <a:endParaRPr lang="en-US" sz="1600">
              <a:solidFill>
                <a:srgbClr val="FF0000"/>
              </a:solidFill>
              <a:latin typeface="Arial"/>
              <a:ea typeface="ＭＳ Ｐゴシック"/>
              <a:cs typeface="Arial"/>
            </a:endParaRPr>
          </a:p>
          <a:p>
            <a:endParaRPr lang="en-US" sz="1600">
              <a:latin typeface="Arial"/>
              <a:ea typeface="ＭＳ Ｐゴシック"/>
              <a:cs typeface="Arial"/>
            </a:endParaRPr>
          </a:p>
          <a:p>
            <a:pPr marL="285750" indent="-285750">
              <a:buFont typeface="Arial"/>
              <a:buChar char="•"/>
            </a:pPr>
            <a:r>
              <a:rPr lang="en-US" sz="1600">
                <a:latin typeface="Arial"/>
                <a:ea typeface="ＭＳ Ｐゴシック"/>
                <a:cs typeface="Arial"/>
              </a:rPr>
              <a:t>Two library workflows (</a:t>
            </a:r>
            <a:r>
              <a:rPr lang="en-US" sz="1600" b="1">
                <a:latin typeface="Arial"/>
                <a:ea typeface="ＭＳ Ｐゴシック"/>
                <a:cs typeface="Arial"/>
              </a:rPr>
              <a:t>Adept</a:t>
            </a:r>
            <a:r>
              <a:rPr lang="en-US" sz="1600">
                <a:latin typeface="Arial"/>
                <a:ea typeface="ＭＳ Ｐゴシック"/>
                <a:cs typeface="Arial"/>
              </a:rPr>
              <a:t> – conversion of existing libraries ; </a:t>
            </a:r>
            <a:r>
              <a:rPr lang="en-US" sz="1600" b="1">
                <a:latin typeface="Arial"/>
                <a:ea typeface="ＭＳ Ｐゴシック"/>
                <a:cs typeface="Arial"/>
              </a:rPr>
              <a:t>Elevate</a:t>
            </a:r>
            <a:r>
              <a:rPr lang="en-US" sz="1600">
                <a:latin typeface="Arial"/>
                <a:ea typeface="ＭＳ Ｐゴシック"/>
                <a:cs typeface="Arial"/>
              </a:rPr>
              <a:t> – library preparation) </a:t>
            </a:r>
          </a:p>
          <a:p>
            <a:endParaRPr lang="en-US" sz="1600">
              <a:latin typeface="Arial"/>
              <a:ea typeface="ＭＳ Ｐゴシック"/>
              <a:cs typeface="Arial"/>
            </a:endParaRPr>
          </a:p>
          <a:p>
            <a:pPr marL="285750" indent="-285750">
              <a:buFont typeface="Arial"/>
              <a:buChar char="•"/>
            </a:pPr>
            <a:r>
              <a:rPr lang="en-US" sz="1600" b="1">
                <a:latin typeface="Arial"/>
                <a:ea typeface="ＭＳ Ｐゴシック"/>
                <a:cs typeface="Arial"/>
              </a:rPr>
              <a:t>Tunable optical throughput</a:t>
            </a:r>
            <a:r>
              <a:rPr lang="en-US" sz="1600">
                <a:latin typeface="Arial"/>
                <a:ea typeface="ＭＳ Ｐゴシック"/>
                <a:cs typeface="Arial"/>
              </a:rPr>
              <a:t> (full scan, ½ scan, ¼ scan etc..) to select desired TAT/read depth</a:t>
            </a:r>
            <a:endParaRPr lang="en-US" sz="1600">
              <a:cs typeface="Arial"/>
            </a:endParaRPr>
          </a:p>
        </p:txBody>
      </p:sp>
    </p:spTree>
    <p:extLst>
      <p:ext uri="{BB962C8B-B14F-4D97-AF65-F5344CB8AC3E}">
        <p14:creationId xmlns:p14="http://schemas.microsoft.com/office/powerpoint/2010/main" val="3430534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1354"/>
            <a:ext cx="8229600" cy="1143000"/>
          </a:xfrm>
        </p:spPr>
        <p:txBody>
          <a:bodyPr/>
          <a:lstStyle/>
          <a:p>
            <a:r>
              <a:rPr lang="en-US" sz="2800">
                <a:ea typeface="ＭＳ Ｐゴシック"/>
              </a:rPr>
              <a:t>Element Biosciences - AVITI</a:t>
            </a:r>
            <a:endParaRPr lang="en-US" sz="2800"/>
          </a:p>
        </p:txBody>
      </p:sp>
      <p:sp>
        <p:nvSpPr>
          <p:cNvPr id="3" name="Content Placeholder 2"/>
          <p:cNvSpPr>
            <a:spLocks noGrp="1"/>
          </p:cNvSpPr>
          <p:nvPr>
            <p:ph idx="1"/>
          </p:nvPr>
        </p:nvSpPr>
        <p:spPr>
          <a:xfrm>
            <a:off x="457200" y="571075"/>
            <a:ext cx="8229600" cy="5321925"/>
          </a:xfrm>
        </p:spPr>
        <p:txBody>
          <a:bodyPr/>
          <a:lstStyle/>
          <a:p>
            <a:pPr marL="0" indent="0">
              <a:buNone/>
            </a:pPr>
            <a:endParaRPr lang="en-US" sz="2000"/>
          </a:p>
          <a:p>
            <a:endParaRPr lang="en-US" sz="2000">
              <a:ea typeface="ＭＳ Ｐゴシック"/>
            </a:endParaRPr>
          </a:p>
          <a:p>
            <a:pPr marL="0" indent="0">
              <a:buNone/>
            </a:pPr>
            <a:r>
              <a:rPr lang="en-US" sz="2000">
                <a:ea typeface="ＭＳ Ｐゴシック"/>
              </a:rPr>
              <a:t>      </a:t>
            </a:r>
          </a:p>
          <a:p>
            <a:pPr marL="0" indent="0">
              <a:buNone/>
            </a:pPr>
            <a:endParaRPr lang="en-US" sz="2000">
              <a:ea typeface="ＭＳ Ｐゴシック"/>
            </a:endParaRPr>
          </a:p>
          <a:p>
            <a:pPr marL="0" indent="0">
              <a:buNone/>
            </a:pPr>
            <a:endParaRPr lang="en-US" sz="2000">
              <a:ea typeface="ＭＳ Ｐゴシック"/>
            </a:endParaRPr>
          </a:p>
          <a:p>
            <a:pPr marL="0" indent="0">
              <a:buNone/>
            </a:pPr>
            <a:endParaRPr lang="en-US" sz="2000">
              <a:ea typeface="ＭＳ Ｐゴシック"/>
            </a:endParaRPr>
          </a:p>
          <a:p>
            <a:pPr marL="0" indent="0">
              <a:buNone/>
            </a:pPr>
            <a:endParaRPr lang="en-US" sz="2000">
              <a:ea typeface="ＭＳ Ｐゴシック"/>
            </a:endParaRPr>
          </a:p>
          <a:p>
            <a:pPr marL="0" indent="0">
              <a:buNone/>
            </a:pPr>
            <a:endParaRPr lang="en-US" sz="2000">
              <a:ea typeface="ＭＳ Ｐゴシック"/>
            </a:endParaRPr>
          </a:p>
          <a:p>
            <a:pPr marL="0" indent="0">
              <a:buNone/>
            </a:pPr>
            <a:endParaRPr lang="en-US" sz="2000">
              <a:ea typeface="ＭＳ Ｐゴシック"/>
            </a:endParaRPr>
          </a:p>
          <a:p>
            <a:pPr marL="0" indent="0">
              <a:buNone/>
            </a:pPr>
            <a:endParaRPr lang="en-US" sz="2000">
              <a:ea typeface="ＭＳ Ｐゴシック"/>
            </a:endParaRPr>
          </a:p>
          <a:p>
            <a:pPr marL="0" indent="0">
              <a:buNone/>
            </a:pPr>
            <a:endParaRPr lang="en-US" sz="2000">
              <a:ea typeface="ＭＳ Ｐゴシック"/>
            </a:endParaRPr>
          </a:p>
          <a:p>
            <a:pPr marL="0" indent="0">
              <a:buNone/>
            </a:pPr>
            <a:endParaRPr lang="en-US" sz="2000">
              <a:ea typeface="ＭＳ Ｐゴシック"/>
            </a:endParaRPr>
          </a:p>
          <a:p>
            <a:pPr marL="0" indent="0">
              <a:buNone/>
            </a:pPr>
            <a:endParaRPr lang="en-US" sz="2000">
              <a:ea typeface="ＭＳ Ｐゴシック"/>
            </a:endParaRPr>
          </a:p>
          <a:p>
            <a:endParaRPr lang="en-US" sz="2000">
              <a:ea typeface="ＭＳ Ｐゴシック"/>
            </a:endParaRPr>
          </a:p>
          <a:p>
            <a:pPr marL="0" indent="0">
              <a:buNone/>
            </a:pPr>
            <a:endParaRPr lang="en-US" sz="2000">
              <a:ea typeface="ＭＳ Ｐゴシック"/>
            </a:endParaRPr>
          </a:p>
          <a:p>
            <a:pPr marL="0" indent="0">
              <a:buNone/>
            </a:pPr>
            <a:endParaRPr lang="en-US" sz="2000" b="1">
              <a:solidFill>
                <a:srgbClr val="3A44C0"/>
              </a:solidFill>
              <a:ea typeface="ＭＳ Ｐゴシック"/>
            </a:endParaRPr>
          </a:p>
        </p:txBody>
      </p:sp>
      <p:sp>
        <p:nvSpPr>
          <p:cNvPr id="8" name="TextBox 7">
            <a:extLst>
              <a:ext uri="{FF2B5EF4-FFF2-40B4-BE49-F238E27FC236}">
                <a16:creationId xmlns:a16="http://schemas.microsoft.com/office/drawing/2014/main" id="{660CEA88-3197-9388-9339-0EC25E6ED054}"/>
              </a:ext>
            </a:extLst>
          </p:cNvPr>
          <p:cNvSpPr txBox="1"/>
          <p:nvPr/>
        </p:nvSpPr>
        <p:spPr>
          <a:xfrm>
            <a:off x="76200" y="546100"/>
            <a:ext cx="4314825"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rgbClr val="00B050"/>
                </a:solidFill>
                <a:latin typeface="Arial"/>
                <a:ea typeface="ＭＳ Ｐゴシック"/>
                <a:cs typeface="Arial"/>
              </a:rPr>
              <a:t>Circularization</a:t>
            </a:r>
            <a:endParaRPr lang="en-US" sz="1600" b="1">
              <a:solidFill>
                <a:srgbClr val="00B050"/>
              </a:solidFill>
              <a:cs typeface="Arial" charset="0"/>
            </a:endParaRPr>
          </a:p>
          <a:p>
            <a:r>
              <a:rPr lang="en-US" sz="1600">
                <a:latin typeface="Arial"/>
                <a:ea typeface="ＭＳ Ｐゴシック"/>
                <a:cs typeface="Arial"/>
              </a:rPr>
              <a:t>Off-instrument library circularized prior to sequencing</a:t>
            </a:r>
            <a:endParaRPr lang="en-US" sz="1600">
              <a:cs typeface="Arial" charset="0"/>
            </a:endParaRPr>
          </a:p>
          <a:p>
            <a:r>
              <a:rPr lang="en-US" sz="1400">
                <a:latin typeface="Arial"/>
                <a:ea typeface="ＭＳ Ｐゴシック"/>
                <a:cs typeface="Arial"/>
              </a:rPr>
              <a:t>"</a:t>
            </a:r>
            <a:r>
              <a:rPr lang="en-US" sz="1400" i="1">
                <a:latin typeface="Arial"/>
                <a:ea typeface="ＭＳ Ｐゴシック"/>
                <a:cs typeface="Arial"/>
              </a:rPr>
              <a:t>Working to move onto the flow cell</a:t>
            </a:r>
            <a:r>
              <a:rPr lang="en-US" sz="1400">
                <a:latin typeface="Arial"/>
                <a:ea typeface="ＭＳ Ｐゴシック"/>
                <a:cs typeface="Arial"/>
              </a:rPr>
              <a:t>"</a:t>
            </a:r>
            <a:endParaRPr lang="en-US" sz="1400">
              <a:cs typeface="Arial" charset="0"/>
            </a:endParaRPr>
          </a:p>
          <a:p>
            <a:endParaRPr lang="en-US">
              <a:cs typeface="Arial"/>
            </a:endParaRPr>
          </a:p>
        </p:txBody>
      </p:sp>
      <p:sp>
        <p:nvSpPr>
          <p:cNvPr id="9" name="TextBox 8">
            <a:extLst>
              <a:ext uri="{FF2B5EF4-FFF2-40B4-BE49-F238E27FC236}">
                <a16:creationId xmlns:a16="http://schemas.microsoft.com/office/drawing/2014/main" id="{1BAE8C91-269D-8666-3E92-C10C5E312045}"/>
              </a:ext>
            </a:extLst>
          </p:cNvPr>
          <p:cNvSpPr txBox="1"/>
          <p:nvPr/>
        </p:nvSpPr>
        <p:spPr>
          <a:xfrm>
            <a:off x="4775200" y="774700"/>
            <a:ext cx="4248150" cy="32008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rgbClr val="00B050"/>
                </a:solidFill>
                <a:latin typeface="Arial"/>
                <a:ea typeface="ＭＳ Ｐゴシック"/>
                <a:cs typeface="Arial"/>
              </a:rPr>
              <a:t>Pollination</a:t>
            </a:r>
            <a:endParaRPr lang="en-US" sz="1600" b="1">
              <a:solidFill>
                <a:srgbClr val="00B050"/>
              </a:solidFill>
              <a:cs typeface="Arial" charset="0"/>
            </a:endParaRPr>
          </a:p>
          <a:p>
            <a:r>
              <a:rPr lang="en-US" sz="1400">
                <a:latin typeface="Arial"/>
                <a:ea typeface="ＭＳ Ｐゴシック"/>
                <a:cs typeface="Arial"/>
              </a:rPr>
              <a:t>Rolling circular amplification on flow cell surface creates clonal copies of the library molecule or </a:t>
            </a:r>
            <a:r>
              <a:rPr lang="en-US" sz="1400" i="1">
                <a:latin typeface="Arial"/>
                <a:ea typeface="ＭＳ Ｐゴシック"/>
                <a:cs typeface="Arial"/>
              </a:rPr>
              <a:t>"</a:t>
            </a:r>
            <a:r>
              <a:rPr lang="en-US" sz="1400" i="1" err="1">
                <a:latin typeface="Arial"/>
                <a:ea typeface="ＭＳ Ｐゴシック"/>
                <a:cs typeface="Arial"/>
              </a:rPr>
              <a:t>polony</a:t>
            </a:r>
            <a:r>
              <a:rPr lang="en-US" sz="1400" i="1">
                <a:latin typeface="Arial"/>
                <a:ea typeface="ＭＳ Ｐゴシック"/>
                <a:cs typeface="Arial"/>
              </a:rPr>
              <a:t>"</a:t>
            </a:r>
            <a:endParaRPr lang="en-US" sz="1400" i="1">
              <a:cs typeface="Arial" charset="0"/>
            </a:endParaRPr>
          </a:p>
          <a:p>
            <a:endParaRPr lang="en-US" sz="1400" i="1">
              <a:latin typeface="Arial"/>
              <a:ea typeface="ＭＳ Ｐゴシック"/>
              <a:cs typeface="Arial"/>
            </a:endParaRPr>
          </a:p>
          <a:p>
            <a:endParaRPr lang="en-US" sz="1400" i="1">
              <a:solidFill>
                <a:srgbClr val="000000"/>
              </a:solidFill>
              <a:latin typeface="Arial"/>
              <a:ea typeface="ＭＳ Ｐゴシック"/>
              <a:cs typeface="Arial"/>
            </a:endParaRPr>
          </a:p>
          <a:p>
            <a:endParaRPr lang="en-US" sz="1400" i="1">
              <a:solidFill>
                <a:srgbClr val="000000"/>
              </a:solidFill>
              <a:latin typeface="Arial"/>
              <a:ea typeface="ＭＳ Ｐゴシック"/>
              <a:cs typeface="Arial"/>
            </a:endParaRPr>
          </a:p>
          <a:p>
            <a:endParaRPr lang="en-US" sz="1400" i="1">
              <a:solidFill>
                <a:srgbClr val="000000"/>
              </a:solidFill>
              <a:latin typeface="Arial"/>
              <a:ea typeface="ＭＳ Ｐゴシック"/>
              <a:cs typeface="Arial"/>
            </a:endParaRPr>
          </a:p>
          <a:p>
            <a:endParaRPr lang="en-US" sz="1400" i="1">
              <a:solidFill>
                <a:srgbClr val="000000"/>
              </a:solidFill>
              <a:latin typeface="Arial"/>
              <a:ea typeface="ＭＳ Ｐゴシック"/>
              <a:cs typeface="Arial"/>
            </a:endParaRPr>
          </a:p>
          <a:p>
            <a:endParaRPr lang="en-US" sz="1400" i="1">
              <a:solidFill>
                <a:srgbClr val="000000"/>
              </a:solidFill>
              <a:latin typeface="Arial"/>
              <a:ea typeface="ＭＳ Ｐゴシック"/>
              <a:cs typeface="Arial"/>
            </a:endParaRPr>
          </a:p>
          <a:p>
            <a:endParaRPr lang="en-US" sz="1400" i="1">
              <a:solidFill>
                <a:srgbClr val="000000"/>
              </a:solidFill>
              <a:latin typeface="Arial"/>
              <a:ea typeface="ＭＳ Ｐゴシック"/>
              <a:cs typeface="Arial"/>
            </a:endParaRPr>
          </a:p>
          <a:p>
            <a:endParaRPr lang="en-US" sz="1400" i="1">
              <a:solidFill>
                <a:srgbClr val="000000"/>
              </a:solidFill>
              <a:latin typeface="Arial"/>
              <a:ea typeface="ＭＳ Ｐゴシック"/>
              <a:cs typeface="Arial"/>
            </a:endParaRPr>
          </a:p>
          <a:p>
            <a:endParaRPr lang="en-US" sz="1400" i="1">
              <a:solidFill>
                <a:srgbClr val="000000"/>
              </a:solidFill>
              <a:latin typeface="Arial"/>
              <a:ea typeface="ＭＳ Ｐゴシック"/>
              <a:cs typeface="Arial"/>
            </a:endParaRPr>
          </a:p>
          <a:p>
            <a:pPr>
              <a:buFont typeface="Arial"/>
            </a:pPr>
            <a:endParaRPr lang="en-US">
              <a:cs typeface="Arial"/>
            </a:endParaRPr>
          </a:p>
        </p:txBody>
      </p:sp>
      <p:pic>
        <p:nvPicPr>
          <p:cNvPr id="5" name="Picture 6">
            <a:extLst>
              <a:ext uri="{FF2B5EF4-FFF2-40B4-BE49-F238E27FC236}">
                <a16:creationId xmlns:a16="http://schemas.microsoft.com/office/drawing/2014/main" id="{4CD1AA3E-54E8-BB84-BE9D-F74DC153D0DD}"/>
              </a:ext>
            </a:extLst>
          </p:cNvPr>
          <p:cNvPicPr>
            <a:picLocks noChangeAspect="1"/>
          </p:cNvPicPr>
          <p:nvPr/>
        </p:nvPicPr>
        <p:blipFill>
          <a:blip r:embed="rId3"/>
          <a:stretch>
            <a:fillRect/>
          </a:stretch>
        </p:blipFill>
        <p:spPr>
          <a:xfrm>
            <a:off x="5106802" y="1885678"/>
            <a:ext cx="3376727" cy="1940695"/>
          </a:xfrm>
          <a:prstGeom prst="rect">
            <a:avLst/>
          </a:prstGeom>
        </p:spPr>
      </p:pic>
      <p:sp>
        <p:nvSpPr>
          <p:cNvPr id="7" name="Rectangle 6">
            <a:extLst>
              <a:ext uri="{FF2B5EF4-FFF2-40B4-BE49-F238E27FC236}">
                <a16:creationId xmlns:a16="http://schemas.microsoft.com/office/drawing/2014/main" id="{A8AE2E50-F7B7-1F53-875E-3A7393DA1F5C}"/>
              </a:ext>
            </a:extLst>
          </p:cNvPr>
          <p:cNvSpPr/>
          <p:nvPr/>
        </p:nvSpPr>
        <p:spPr>
          <a:xfrm>
            <a:off x="73253" y="5737734"/>
            <a:ext cx="8896455" cy="1078587"/>
          </a:xfrm>
          <a:prstGeom prst="rect">
            <a:avLst/>
          </a:prstGeom>
          <a:solidFill>
            <a:schemeClr val="bg1"/>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4" name="Picture 4" descr="A picture containing flying, colorful, different, blue&#10;&#10;Description automatically generated">
            <a:extLst>
              <a:ext uri="{FF2B5EF4-FFF2-40B4-BE49-F238E27FC236}">
                <a16:creationId xmlns:a16="http://schemas.microsoft.com/office/drawing/2014/main" id="{FBE9DCCB-2385-6B11-B081-79CB6FDA0F37}"/>
              </a:ext>
            </a:extLst>
          </p:cNvPr>
          <p:cNvPicPr>
            <a:picLocks noChangeAspect="1"/>
          </p:cNvPicPr>
          <p:nvPr/>
        </p:nvPicPr>
        <p:blipFill>
          <a:blip r:embed="rId4"/>
          <a:stretch>
            <a:fillRect/>
          </a:stretch>
        </p:blipFill>
        <p:spPr>
          <a:xfrm>
            <a:off x="1366388" y="4909654"/>
            <a:ext cx="4192959" cy="1785132"/>
          </a:xfrm>
          <a:prstGeom prst="rect">
            <a:avLst/>
          </a:prstGeom>
        </p:spPr>
      </p:pic>
      <p:sp>
        <p:nvSpPr>
          <p:cNvPr id="11" name="TextBox 10">
            <a:extLst>
              <a:ext uri="{FF2B5EF4-FFF2-40B4-BE49-F238E27FC236}">
                <a16:creationId xmlns:a16="http://schemas.microsoft.com/office/drawing/2014/main" id="{1C075398-FD57-D9C9-A34F-3553E9C0E06D}"/>
              </a:ext>
            </a:extLst>
          </p:cNvPr>
          <p:cNvSpPr txBox="1"/>
          <p:nvPr/>
        </p:nvSpPr>
        <p:spPr>
          <a:xfrm>
            <a:off x="7225992" y="6583658"/>
            <a:ext cx="1914653"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a:latin typeface="Arial"/>
                <a:ea typeface="ＭＳ Ｐゴシック"/>
                <a:cs typeface="Arial"/>
                <a:hlinkClick r:id="rId5"/>
              </a:rPr>
              <a:t>Element Biosciences - Resources</a:t>
            </a:r>
            <a:endParaRPr lang="en-US" sz="900">
              <a:cs typeface="Arial"/>
            </a:endParaRPr>
          </a:p>
        </p:txBody>
      </p:sp>
      <p:pic>
        <p:nvPicPr>
          <p:cNvPr id="12" name="Picture 12">
            <a:extLst>
              <a:ext uri="{FF2B5EF4-FFF2-40B4-BE49-F238E27FC236}">
                <a16:creationId xmlns:a16="http://schemas.microsoft.com/office/drawing/2014/main" id="{389A3CE8-5BCE-80D9-8BF1-1BB72ACB9E1C}"/>
              </a:ext>
            </a:extLst>
          </p:cNvPr>
          <p:cNvPicPr>
            <a:picLocks noChangeAspect="1"/>
          </p:cNvPicPr>
          <p:nvPr/>
        </p:nvPicPr>
        <p:blipFill>
          <a:blip r:embed="rId6"/>
          <a:stretch>
            <a:fillRect/>
          </a:stretch>
        </p:blipFill>
        <p:spPr>
          <a:xfrm>
            <a:off x="68201" y="1545803"/>
            <a:ext cx="4435597" cy="257544"/>
          </a:xfrm>
          <a:prstGeom prst="rect">
            <a:avLst/>
          </a:prstGeom>
        </p:spPr>
      </p:pic>
      <p:pic>
        <p:nvPicPr>
          <p:cNvPr id="13" name="Picture 13" descr="Shape, circle&#10;&#10;Description automatically generated">
            <a:extLst>
              <a:ext uri="{FF2B5EF4-FFF2-40B4-BE49-F238E27FC236}">
                <a16:creationId xmlns:a16="http://schemas.microsoft.com/office/drawing/2014/main" id="{B0392DAE-9275-4C7D-0A16-E19F85E203B4}"/>
              </a:ext>
            </a:extLst>
          </p:cNvPr>
          <p:cNvPicPr>
            <a:picLocks noChangeAspect="1"/>
          </p:cNvPicPr>
          <p:nvPr/>
        </p:nvPicPr>
        <p:blipFill rotWithShape="1">
          <a:blip r:embed="rId7"/>
          <a:srcRect l="12183" t="4747" r="-1015" b="-1005"/>
          <a:stretch/>
        </p:blipFill>
        <p:spPr>
          <a:xfrm>
            <a:off x="1179627" y="1753512"/>
            <a:ext cx="2208597" cy="2425311"/>
          </a:xfrm>
          <a:prstGeom prst="rect">
            <a:avLst/>
          </a:prstGeom>
        </p:spPr>
      </p:pic>
      <p:sp>
        <p:nvSpPr>
          <p:cNvPr id="6" name="TextBox 5">
            <a:extLst>
              <a:ext uri="{FF2B5EF4-FFF2-40B4-BE49-F238E27FC236}">
                <a16:creationId xmlns:a16="http://schemas.microsoft.com/office/drawing/2014/main" id="{F4CB0B86-E27B-120F-FDFC-DD4B494C2063}"/>
              </a:ext>
            </a:extLst>
          </p:cNvPr>
          <p:cNvSpPr txBox="1"/>
          <p:nvPr/>
        </p:nvSpPr>
        <p:spPr>
          <a:xfrm>
            <a:off x="177799" y="4140199"/>
            <a:ext cx="6572250"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Arial"/>
            </a:pPr>
            <a:r>
              <a:rPr lang="en-US" sz="1600" b="1">
                <a:solidFill>
                  <a:srgbClr val="00B050"/>
                </a:solidFill>
                <a:latin typeface="Arial"/>
                <a:ea typeface="ＭＳ Ｐゴシック"/>
                <a:cs typeface="Arial"/>
              </a:rPr>
              <a:t>Sequencing</a:t>
            </a:r>
            <a:endParaRPr lang="en-US" b="1">
              <a:solidFill>
                <a:srgbClr val="00B050"/>
              </a:solidFill>
              <a:cs typeface="Arial" charset="0"/>
            </a:endParaRPr>
          </a:p>
          <a:p>
            <a:pPr>
              <a:buFont typeface="Arial"/>
            </a:pPr>
            <a:r>
              <a:rPr lang="en-US" sz="1400">
                <a:latin typeface="Arial"/>
                <a:ea typeface="ＭＳ Ｐゴシック"/>
                <a:cs typeface="Arial"/>
              </a:rPr>
              <a:t>Instead of binding an individual labeled nucleotide at each location of the cluster, AVITI uses single fluor with many octopus-like tentacle arms (</a:t>
            </a:r>
            <a:r>
              <a:rPr lang="en-US" sz="1400" err="1">
                <a:latin typeface="Arial"/>
                <a:ea typeface="ＭＳ Ｐゴシック"/>
                <a:cs typeface="Arial"/>
              </a:rPr>
              <a:t>Avidite</a:t>
            </a:r>
            <a:r>
              <a:rPr lang="en-US" sz="1400">
                <a:latin typeface="Arial"/>
                <a:ea typeface="ＭＳ Ｐゴシック"/>
                <a:cs typeface="Arial"/>
              </a:rPr>
              <a:t>)</a:t>
            </a:r>
            <a:endParaRPr lang="en-US" sz="1400">
              <a:cs typeface="Arial"/>
            </a:endParaRPr>
          </a:p>
          <a:p>
            <a:endParaRPr lang="en-US" sz="1600">
              <a:cs typeface="Arial"/>
            </a:endParaRPr>
          </a:p>
          <a:p>
            <a:endParaRPr lang="en-US">
              <a:cs typeface="Arial"/>
            </a:endParaRPr>
          </a:p>
        </p:txBody>
      </p:sp>
      <p:cxnSp>
        <p:nvCxnSpPr>
          <p:cNvPr id="14" name="Straight Arrow Connector 13">
            <a:extLst>
              <a:ext uri="{FF2B5EF4-FFF2-40B4-BE49-F238E27FC236}">
                <a16:creationId xmlns:a16="http://schemas.microsoft.com/office/drawing/2014/main" id="{05F7F963-A119-28DF-7F2B-30D3B2027A78}"/>
              </a:ext>
            </a:extLst>
          </p:cNvPr>
          <p:cNvCxnSpPr/>
          <p:nvPr/>
        </p:nvCxnSpPr>
        <p:spPr>
          <a:xfrm flipH="1">
            <a:off x="4102825" y="5240746"/>
            <a:ext cx="1890850" cy="499654"/>
          </a:xfrm>
          <a:prstGeom prst="straightConnector1">
            <a:avLst/>
          </a:prstGeom>
          <a:ln w="28575">
            <a:solidFill>
              <a:srgbClr val="00B050"/>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50296AB1-582C-1D45-176A-7C3CF392A895}"/>
              </a:ext>
            </a:extLst>
          </p:cNvPr>
          <p:cNvSpPr txBox="1"/>
          <p:nvPr/>
        </p:nvSpPr>
        <p:spPr>
          <a:xfrm>
            <a:off x="6035675" y="5068661"/>
            <a:ext cx="3048000"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err="1">
                <a:solidFill>
                  <a:srgbClr val="00B050"/>
                </a:solidFill>
                <a:latin typeface="Arial"/>
                <a:ea typeface="ＭＳ Ｐゴシック"/>
                <a:cs typeface="Arial"/>
              </a:rPr>
              <a:t>Avidite</a:t>
            </a:r>
            <a:r>
              <a:rPr lang="en-US" sz="1600" b="1">
                <a:solidFill>
                  <a:srgbClr val="00B050"/>
                </a:solidFill>
                <a:latin typeface="Arial"/>
                <a:ea typeface="ＭＳ Ｐゴシック"/>
                <a:cs typeface="Arial"/>
              </a:rPr>
              <a:t> nucleotide substrate</a:t>
            </a:r>
            <a:endParaRPr lang="en-US" sz="1600" b="1">
              <a:solidFill>
                <a:srgbClr val="00B050"/>
              </a:solidFill>
              <a:cs typeface="Arial"/>
            </a:endParaRPr>
          </a:p>
          <a:p>
            <a:r>
              <a:rPr lang="en-US" sz="1400">
                <a:latin typeface="Arial"/>
                <a:ea typeface="ＭＳ Ｐゴシック"/>
                <a:cs typeface="Arial"/>
              </a:rPr>
              <a:t>Each arm, single </a:t>
            </a:r>
            <a:r>
              <a:rPr lang="en-US" sz="1400" err="1">
                <a:latin typeface="Arial"/>
                <a:ea typeface="ＭＳ Ｐゴシック"/>
                <a:cs typeface="Arial"/>
              </a:rPr>
              <a:t>nt</a:t>
            </a:r>
            <a:r>
              <a:rPr lang="en-US" sz="1400">
                <a:latin typeface="Arial"/>
                <a:ea typeface="ＭＳ Ｐゴシック"/>
                <a:cs typeface="Arial"/>
              </a:rPr>
              <a:t> type</a:t>
            </a:r>
          </a:p>
          <a:p>
            <a:endParaRPr lang="en-US" sz="800">
              <a:latin typeface="Arial"/>
              <a:ea typeface="ＭＳ Ｐゴシック"/>
              <a:cs typeface="Arial"/>
            </a:endParaRPr>
          </a:p>
          <a:p>
            <a:r>
              <a:rPr lang="en-US" sz="1400">
                <a:latin typeface="Arial"/>
                <a:ea typeface="ＭＳ Ｐゴシック"/>
                <a:cs typeface="Arial"/>
              </a:rPr>
              <a:t>One </a:t>
            </a:r>
            <a:r>
              <a:rPr lang="en-US" sz="1400" err="1">
                <a:latin typeface="Arial"/>
                <a:ea typeface="ＭＳ Ｐゴシック"/>
                <a:cs typeface="Arial"/>
              </a:rPr>
              <a:t>avidite</a:t>
            </a:r>
            <a:r>
              <a:rPr lang="en-US" sz="1400">
                <a:latin typeface="Arial"/>
                <a:ea typeface="ＭＳ Ｐゴシック"/>
                <a:cs typeface="Arial"/>
              </a:rPr>
              <a:t> = multiple binding sites within the </a:t>
            </a:r>
            <a:r>
              <a:rPr lang="en-US" sz="1400" err="1">
                <a:latin typeface="Arial"/>
                <a:ea typeface="ＭＳ Ｐゴシック"/>
                <a:cs typeface="Arial"/>
              </a:rPr>
              <a:t>polony</a:t>
            </a:r>
            <a:r>
              <a:rPr lang="en-US" sz="1400">
                <a:latin typeface="Arial"/>
                <a:ea typeface="ＭＳ Ｐゴシック"/>
                <a:cs typeface="Arial"/>
              </a:rPr>
              <a:t> = increased binding avidity</a:t>
            </a:r>
          </a:p>
        </p:txBody>
      </p:sp>
    </p:spTree>
    <p:extLst>
      <p:ext uri="{BB962C8B-B14F-4D97-AF65-F5344CB8AC3E}">
        <p14:creationId xmlns:p14="http://schemas.microsoft.com/office/powerpoint/2010/main" val="2264294234"/>
      </p:ext>
    </p:extLst>
  </p:cSld>
  <p:clrMapOvr>
    <a:masterClrMapping/>
  </p:clrMapOvr>
</p:sld>
</file>

<file path=ppt/theme/theme1.xml><?xml version="1.0" encoding="utf-8"?>
<a:theme xmlns:a="http://schemas.openxmlformats.org/drawingml/2006/main" name="Generic PP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112</TotalTime>
  <Words>2417</Words>
  <Application>Microsoft Macintosh PowerPoint</Application>
  <PresentationFormat>On-screen Show (4:3)</PresentationFormat>
  <Paragraphs>391</Paragraphs>
  <Slides>23</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Calibri</vt:lpstr>
      <vt:lpstr>Courier New</vt:lpstr>
      <vt:lpstr>Roboto</vt:lpstr>
      <vt:lpstr>Roboto-Light</vt:lpstr>
      <vt:lpstr>Symbol</vt:lpstr>
      <vt:lpstr>Times New Roman</vt:lpstr>
      <vt:lpstr>TimesNewRomanPSMT</vt:lpstr>
      <vt:lpstr>Generic PPT</vt:lpstr>
      <vt:lpstr>Emerging NGS Platforms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Element Biosciences - AVITI</vt:lpstr>
      <vt:lpstr>Element Biosciences - AVITI</vt:lpstr>
      <vt:lpstr>PowerPoint Presentation</vt:lpstr>
      <vt:lpstr>PowerPoint Presentation</vt:lpstr>
      <vt:lpstr>PowerPoint Presentation</vt:lpstr>
      <vt:lpstr>PowerPoint Presentation</vt:lpstr>
      <vt:lpstr>PowerPoint Presentation</vt:lpstr>
      <vt:lpstr>PacBio: Onso</vt:lpstr>
      <vt:lpstr>PacBio: Sequencing by Binding (SBB)</vt:lpstr>
      <vt:lpstr>PacBio: Onso</vt:lpstr>
      <vt:lpstr>PacBio SBB Performance Comparison</vt:lpstr>
      <vt:lpstr>Illumina NovaSeq X Series</vt:lpstr>
      <vt:lpstr>Illumina NovaSeq X Series</vt:lpstr>
      <vt:lpstr>PowerPoint Presentation</vt:lpstr>
      <vt:lpstr>PowerPoint Presentation</vt:lpstr>
    </vt:vector>
  </TitlesOfParts>
  <Company>Conrad Phillips Vutech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Bill Heinig</dc:creator>
  <cp:lastModifiedBy>Mardis, Elaine</cp:lastModifiedBy>
  <cp:revision>17</cp:revision>
  <cp:lastPrinted>2016-11-08T20:43:56Z</cp:lastPrinted>
  <dcterms:created xsi:type="dcterms:W3CDTF">2011-10-31T19:58:26Z</dcterms:created>
  <dcterms:modified xsi:type="dcterms:W3CDTF">2022-11-06T22:49:30Z</dcterms:modified>
</cp:coreProperties>
</file>

<file path=docProps/thumbnail.jpeg>
</file>